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9" r:id="rId3"/>
    <p:sldId id="258" r:id="rId4"/>
    <p:sldId id="259" r:id="rId5"/>
    <p:sldId id="262" r:id="rId6"/>
    <p:sldId id="261" r:id="rId7"/>
    <p:sldId id="260" r:id="rId8"/>
    <p:sldId id="265" r:id="rId9"/>
    <p:sldId id="257" r:id="rId10"/>
    <p:sldId id="266" r:id="rId11"/>
    <p:sldId id="263" r:id="rId12"/>
    <p:sldId id="271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9412" autoAdjust="0"/>
  </p:normalViewPr>
  <p:slideViewPr>
    <p:cSldViewPr snapToGrid="0">
      <p:cViewPr varScale="1">
        <p:scale>
          <a:sx n="81" d="100"/>
          <a:sy n="81" d="100"/>
        </p:scale>
        <p:origin x="52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47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14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011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69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12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124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942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308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59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498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187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A0655-2B06-4206-BF2D-C2123284357C}" type="datetimeFigureOut">
              <a:rPr lang="en-GB" smtClean="0"/>
              <a:t>07/10/2022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97155-F9E3-4C3A-AA26-539826E38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117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hyperlink" Target="https://hegartymaths.com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668DC1-4E5A-4237-BEBD-4142659F2A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959" y="0"/>
            <a:ext cx="1714041" cy="17140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A653EA-26E8-44C3-BA02-8282F8EE2548}"/>
              </a:ext>
            </a:extLst>
          </p:cNvPr>
          <p:cNvSpPr txBox="1"/>
          <p:nvPr/>
        </p:nvSpPr>
        <p:spPr>
          <a:xfrm>
            <a:off x="2266121" y="1612394"/>
            <a:ext cx="69706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Welcome to the Maths Department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535C57-F6DE-4467-A42F-4A1AFCEF1880}"/>
              </a:ext>
            </a:extLst>
          </p:cNvPr>
          <p:cNvSpPr txBox="1"/>
          <p:nvPr/>
        </p:nvSpPr>
        <p:spPr>
          <a:xfrm>
            <a:off x="1899140" y="3849631"/>
            <a:ext cx="84620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Year 7 Partnership evening  </a:t>
            </a:r>
          </a:p>
          <a:p>
            <a:pPr algn="ctr"/>
            <a:endParaRPr lang="en-GB" sz="3200" dirty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  <a:p>
            <a:pPr algn="ctr"/>
            <a:r>
              <a:rPr lang="en-GB" sz="3200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 Simon Miller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DF155F-5BDA-4AAF-B5B9-659AAE1DF1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7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38"/>
    </mc:Choice>
    <mc:Fallback xmlns="">
      <p:transition spd="slow" advTm="22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Maths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4" y="1825624"/>
            <a:ext cx="10831286" cy="4610801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Mrs J Gregg (Head of Maths)</a:t>
            </a: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Mrs K Taylor (KS3 coordinator)</a:t>
            </a: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 S Miller   (KS4 coordinator)</a:t>
            </a: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 R Oldfield (KS5 coordinator)</a:t>
            </a: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Mrs L Doran</a:t>
            </a: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 J </a:t>
            </a:r>
            <a:r>
              <a:rPr lang="en-GB" dirty="0" err="1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Binyon</a:t>
            </a:r>
            <a:endParaRPr lang="en-GB" dirty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 J </a:t>
            </a:r>
            <a:r>
              <a:rPr lang="en-GB" dirty="0" err="1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Blackmur</a:t>
            </a:r>
            <a:endParaRPr lang="en-GB" dirty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Mrs A </a:t>
            </a:r>
            <a:r>
              <a:rPr lang="en-GB" dirty="0" err="1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Sawa</a:t>
            </a:r>
            <a:endParaRPr lang="en-GB" dirty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Miss J Evans</a:t>
            </a:r>
          </a:p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Miss R </a:t>
            </a:r>
            <a:r>
              <a:rPr lang="en-GB" dirty="0" err="1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McAvoy</a:t>
            </a:r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 </a:t>
            </a:r>
            <a:endParaRPr lang="en-GB" dirty="0" smtClean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  <a:p>
            <a:r>
              <a:rPr lang="en-GB" dirty="0" smtClean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Mrs Dee Hartley</a:t>
            </a:r>
            <a:r>
              <a:rPr lang="en-GB" dirty="0" smtClean="0">
                <a:latin typeface="Please write me a song" panose="02000603000000000000" pitchFamily="2" charset="0"/>
                <a:ea typeface="Please write me a song" panose="02000603000000000000" pitchFamily="2" charset="0"/>
              </a:rPr>
              <a:t> </a:t>
            </a:r>
            <a:endParaRPr lang="en-GB" dirty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  <a:p>
            <a:pPr marL="0" indent="0">
              <a:buNone/>
            </a:pPr>
            <a:endParaRPr lang="en-GB" dirty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A90C8D4-F47A-4932-AF42-9B6098D89D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15"/>
    </mc:Choice>
    <mc:Fallback xmlns="">
      <p:transition spd="slow" advTm="14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BF8A49-7347-435D-B60E-C33E76345E32}"/>
              </a:ext>
            </a:extLst>
          </p:cNvPr>
          <p:cNvSpPr txBox="1"/>
          <p:nvPr/>
        </p:nvSpPr>
        <p:spPr>
          <a:xfrm>
            <a:off x="3657599" y="212034"/>
            <a:ext cx="547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Mastery in Maths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3FFDF3-ACE5-4058-B9A8-293657DB0057}"/>
              </a:ext>
            </a:extLst>
          </p:cNvPr>
          <p:cNvSpPr txBox="1"/>
          <p:nvPr/>
        </p:nvSpPr>
        <p:spPr>
          <a:xfrm>
            <a:off x="318051" y="1431235"/>
            <a:ext cx="112643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We have identified 3 key skills in Maths: fluency, reasoning and problem solving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Each lesson will focus on these three skills, with specific questions focussed on each area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The aim is for all students to gain a deeper understanding of each topic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The mastery curriculum will run in Year 7 and Year 8. In Year 9 they will start their GCSE course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2EC80A-4E30-4694-8ED6-76C337A643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7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07"/>
    </mc:Choice>
    <mc:Fallback xmlns="">
      <p:transition spd="slow" advTm="49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D244B4-E491-4354-9C25-925725D9EED5}"/>
              </a:ext>
            </a:extLst>
          </p:cNvPr>
          <p:cNvSpPr txBox="1"/>
          <p:nvPr/>
        </p:nvSpPr>
        <p:spPr>
          <a:xfrm>
            <a:off x="4459356" y="212035"/>
            <a:ext cx="32732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Fluency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877669"/>
              </p:ext>
            </p:extLst>
          </p:nvPr>
        </p:nvGraphicFramePr>
        <p:xfrm>
          <a:off x="388009" y="1043032"/>
          <a:ext cx="11415980" cy="5433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2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0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30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230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32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Skill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Aspiring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Expected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Exceptional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38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Accuracy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Work with guidance to follow methods to derive correct answers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Work independently to follow methods to derive correct answers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Work independently to arrive at correct answers and present them clearly and with accuracy (including any units).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Show all the appropriate steps with clarity in order to arrive at a correct solution. Present the solution with accuracy.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47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Efficiency &amp; Flexibility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Know a method to get to a correct solution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Explore different methods which lead to the same results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Identify the most efficient method to get a solution and present it clearly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Use a skill in order to answer simple non-standard questions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8984B81-BBCF-42D9-9264-4A8B1874EB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01"/>
    </mc:Choice>
    <mc:Fallback xmlns="">
      <p:transition spd="slow" advTm="23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CBC559-D267-4745-B612-B55F78941902}"/>
              </a:ext>
            </a:extLst>
          </p:cNvPr>
          <p:cNvSpPr txBox="1"/>
          <p:nvPr/>
        </p:nvSpPr>
        <p:spPr>
          <a:xfrm>
            <a:off x="4459356" y="212035"/>
            <a:ext cx="32732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Reasoning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017145"/>
              </p:ext>
            </p:extLst>
          </p:nvPr>
        </p:nvGraphicFramePr>
        <p:xfrm>
          <a:off x="220925" y="1131793"/>
          <a:ext cx="11690025" cy="55302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2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2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28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769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07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Skill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Aspiring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Expected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Exceptional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95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Explaining methods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Describe a given step in the method to getting a correct answer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Explain the whole method needed to reach a correct answer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Explain the whole method needed to reach a correct answer using accurate terminology throughout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Explain how the mathematical structures behind a correct method work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99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Errors &amp; Generalising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Identify mistakes in a worked solution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Correct mistakes in a worked solution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Explain misconceptions verbally and make corrections 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Generalise the method used verbally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AD1D268-D18C-4638-B1DB-133D0DC55B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89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26"/>
    </mc:Choice>
    <mc:Fallback xmlns="">
      <p:transition spd="slow" advTm="8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3DE158-4E45-4220-B27B-0862AC992ACD}"/>
              </a:ext>
            </a:extLst>
          </p:cNvPr>
          <p:cNvSpPr txBox="1"/>
          <p:nvPr/>
        </p:nvSpPr>
        <p:spPr>
          <a:xfrm>
            <a:off x="3902764" y="185531"/>
            <a:ext cx="5320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Problem solving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847502"/>
              </p:ext>
            </p:extLst>
          </p:nvPr>
        </p:nvGraphicFramePr>
        <p:xfrm>
          <a:off x="256552" y="1016528"/>
          <a:ext cx="11666274" cy="5658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80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186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71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13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Skill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Aspiring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Expected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Exceptional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84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Identifying skills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Highlight keywords in a problem in order to know how to start solving it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Identify the key mathematical points that need to be used to solve a problem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Identify all the steps needed to solve a multi-step problem on any given topic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Identify all the steps to solve a multi-step problem including any connections to previous topics already covered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38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Applying skills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Find the first step to solve a problem, or draw an appropriate diagram, with support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Independently find the first step in answering a problem or draw a diagram to help me start answering it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Put together multiple steps to be able to answer a problem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Present a method and solution to a problem efficiently, clearly and accurately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DA81020-CD67-42B0-8BC2-68E14996D9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6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7"/>
    </mc:Choice>
    <mc:Fallback xmlns="">
      <p:transition spd="slow" advTm="12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9D2E8F-2CBB-42F1-9D2B-6BCF4B214D09}"/>
              </a:ext>
            </a:extLst>
          </p:cNvPr>
          <p:cNvSpPr txBox="1"/>
          <p:nvPr/>
        </p:nvSpPr>
        <p:spPr>
          <a:xfrm>
            <a:off x="3902764" y="185531"/>
            <a:ext cx="5320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Assessments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6265" y="1484416"/>
            <a:ext cx="1130530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Students will be assessed at least once per half term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Each test is broken down into 3 parts, with questions on fluency, reasoning and problem solving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Students will all receive a grade (aspiring, expected, exceptional) for each of the 3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Students will receive an overall grade (aspiring, expected, exceptional) available on Go4Schools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2C8C820-10B7-46AF-82FB-B85A277BEF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94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76"/>
    </mc:Choice>
    <mc:Fallback xmlns="">
      <p:transition spd="slow" advTm="28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9D2E8F-2CBB-42F1-9D2B-6BCF4B214D09}"/>
              </a:ext>
            </a:extLst>
          </p:cNvPr>
          <p:cNvSpPr txBox="1"/>
          <p:nvPr/>
        </p:nvSpPr>
        <p:spPr>
          <a:xfrm>
            <a:off x="4864666" y="173655"/>
            <a:ext cx="5320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GCSE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3756" y="1258785"/>
            <a:ext cx="106877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The students are assessed with three 90 minute exam papers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In two of these papers a calculator is allowed, one paper is non-calculator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Any of the material covered can be assessed across the three papers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7763452-2490-48FE-A0FF-B864EBB149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77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61"/>
    </mc:Choice>
    <mc:Fallback xmlns="">
      <p:transition spd="slow" advTm="22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CED606-A641-48D1-8FEC-CDEBFC2BE5AE}"/>
              </a:ext>
            </a:extLst>
          </p:cNvPr>
          <p:cNvSpPr txBox="1"/>
          <p:nvPr/>
        </p:nvSpPr>
        <p:spPr>
          <a:xfrm>
            <a:off x="3631095" y="251792"/>
            <a:ext cx="5459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Setting in Maths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356E2-E3DF-441D-9F8B-2CC327F05B85}"/>
              </a:ext>
            </a:extLst>
          </p:cNvPr>
          <p:cNvSpPr txBox="1"/>
          <p:nvPr/>
        </p:nvSpPr>
        <p:spPr>
          <a:xfrm>
            <a:off x="318051" y="1311965"/>
            <a:ext cx="1162215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Students were placed into sets during third week of term</a:t>
            </a:r>
          </a:p>
          <a:p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Sets were produced based on from a </a:t>
            </a:r>
            <a:r>
              <a:rPr lang="en-GB" sz="2800" dirty="0" err="1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Midyis</a:t>
            </a: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 test; taken in their first week at school and an internal baseline test sat in 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Sets are flexible and reviewed throughout the year following assessments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Students are placed in sets to help them make the most progress possible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3B01E96-21E2-498F-8099-A86434F818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76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94"/>
    </mc:Choice>
    <mc:Fallback xmlns="">
      <p:transition spd="slow" advTm="510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9D2E8F-2CBB-42F1-9D2B-6BCF4B214D09}"/>
              </a:ext>
            </a:extLst>
          </p:cNvPr>
          <p:cNvSpPr txBox="1"/>
          <p:nvPr/>
        </p:nvSpPr>
        <p:spPr>
          <a:xfrm>
            <a:off x="3435626" y="173655"/>
            <a:ext cx="5320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Equipment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3755" y="1258785"/>
            <a:ext cx="1100011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We ask students to bring a protractor, compass, ruler and calculator to all lessons. Maths pack £1.50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The calculator we recommend is the Casio FX83GTX </a:t>
            </a:r>
            <a:r>
              <a:rPr lang="en-GB" sz="2800" dirty="0" err="1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Classwiz</a:t>
            </a: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 sold £10 in school (RRP 14.99)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Two of GCSE exams are calculator papers, it is important students get used to their calculator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White board pens 50p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0235" y="4476947"/>
            <a:ext cx="2761359" cy="187397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75BBA26-5829-434B-A31B-53474BEC2F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2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25"/>
    </mc:Choice>
    <mc:Fallback xmlns="">
      <p:transition spd="slow" advTm="59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2FBFC5-56BD-4F7B-B12B-E77611C15BC4}"/>
              </a:ext>
            </a:extLst>
          </p:cNvPr>
          <p:cNvSpPr txBox="1"/>
          <p:nvPr/>
        </p:nvSpPr>
        <p:spPr>
          <a:xfrm>
            <a:off x="3902764" y="185531"/>
            <a:ext cx="5320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C00000"/>
                </a:solidFill>
                <a:latin typeface="Please write me a song" panose="02000603000000000000" pitchFamily="2" charset="0"/>
                <a:ea typeface="Please write me a song" panose="02000603000000000000" pitchFamily="2" charset="0"/>
              </a:rPr>
              <a:t>Homework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3141" y="1472540"/>
            <a:ext cx="100821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Students will receive 40mins worth of homework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Some will be set through Teams and be completed in their books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Please write me a song" panose="02000603000000000000" pitchFamily="2" charset="0"/>
              <a:ea typeface="Please write me a song" panose="02000603000000000000" pitchFamily="2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Some will be set on </a:t>
            </a:r>
            <a:r>
              <a:rPr lang="en-GB" sz="2800" dirty="0" err="1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Hegarty</a:t>
            </a:r>
            <a:r>
              <a:rPr lang="en-GB" sz="2800" dirty="0">
                <a:latin typeface="Please write me a song" panose="02000603000000000000" pitchFamily="2" charset="0"/>
                <a:ea typeface="Please write me a song" panose="02000603000000000000" pitchFamily="2" charset="0"/>
                <a:cs typeface="Arial" panose="020B0604020202020204" pitchFamily="34" charset="0"/>
              </a:rPr>
              <a:t> Maths</a:t>
            </a:r>
          </a:p>
        </p:txBody>
      </p:sp>
      <p:sp>
        <p:nvSpPr>
          <p:cNvPr id="4" name="Rectangle 3"/>
          <p:cNvSpPr/>
          <p:nvPr/>
        </p:nvSpPr>
        <p:spPr>
          <a:xfrm>
            <a:off x="3542401" y="5275015"/>
            <a:ext cx="34996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Please write me a song" panose="02000603000000000000" pitchFamily="2" charset="0"/>
                <a:ea typeface="Please write me a song" panose="02000603000000000000" pitchFamily="2" charset="0"/>
                <a:hlinkClick r:id="rId4"/>
              </a:rPr>
              <a:t>https://hegartymaths.com/</a:t>
            </a:r>
            <a:endParaRPr lang="en-GB" dirty="0">
              <a:latin typeface="Please write me a song" panose="02000603000000000000" pitchFamily="2" charset="0"/>
              <a:ea typeface="Please write me a song" panose="02000603000000000000" pitchFamily="2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3914564-594B-45A8-A464-0499DB53D3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37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45"/>
    </mc:Choice>
    <mc:Fallback xmlns="">
      <p:transition spd="slow" advTm="18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8D5E6F-4CA2-489F-9DC5-6646A20ABE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6746" y="0"/>
            <a:ext cx="8758507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89B3B6C-B676-47D5-BCFC-9A1E98A634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4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74"/>
    </mc:Choice>
    <mc:Fallback xmlns="">
      <p:transition spd="slow" advTm="58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0C4CAB4-2037-4F29-9101-5C196AC4B1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4638" y="0"/>
            <a:ext cx="8462724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72848C1-DD15-4822-85E7-68574241FF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27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991"/>
    </mc:Choice>
    <mc:Fallback xmlns="">
      <p:transition spd="slow" advTm="86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</TotalTime>
  <Words>725</Words>
  <Application>Microsoft Office PowerPoint</Application>
  <PresentationFormat>Widescreen</PresentationFormat>
  <Paragraphs>124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Please write me a song</vt:lpstr>
      <vt:lpstr>Times New Roman</vt:lpstr>
      <vt:lpstr>Office Theme</vt:lpstr>
      <vt:lpstr>PowerPoint Presentation</vt:lpstr>
      <vt:lpstr>Maths Staff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</dc:creator>
  <cp:lastModifiedBy>ICAMPBELL</cp:lastModifiedBy>
  <cp:revision>30</cp:revision>
  <dcterms:created xsi:type="dcterms:W3CDTF">2018-10-01T18:29:31Z</dcterms:created>
  <dcterms:modified xsi:type="dcterms:W3CDTF">2022-10-07T11:31:35Z</dcterms:modified>
</cp:coreProperties>
</file>