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68" r:id="rId3"/>
    <p:sldId id="258" r:id="rId4"/>
    <p:sldId id="267" r:id="rId5"/>
    <p:sldId id="259" r:id="rId6"/>
    <p:sldId id="260" r:id="rId7"/>
    <p:sldId id="261" r:id="rId8"/>
    <p:sldId id="263" r:id="rId9"/>
    <p:sldId id="264" r:id="rId10"/>
    <p:sldId id="262"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7" d="100"/>
          <a:sy n="107" d="100"/>
        </p:scale>
        <p:origin x="13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4EFEDA4-160A-4DEE-97EF-A8D0E1C30210}"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1837014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EFEDA4-160A-4DEE-97EF-A8D0E1C30210}"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1301357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4EFEDA4-160A-4DEE-97EF-A8D0E1C30210}"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1700290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4EFEDA4-160A-4DEE-97EF-A8D0E1C30210}"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3919600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4EFEDA4-160A-4DEE-97EF-A8D0E1C30210}" type="datetimeFigureOut">
              <a:rPr lang="en-GB" smtClean="0"/>
              <a:t>04/10/2021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2018256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4EFEDA4-160A-4DEE-97EF-A8D0E1C30210}" type="datetimeFigureOut">
              <a:rPr lang="en-GB" smtClean="0"/>
              <a:t>04/10/2021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89879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EFEDA4-160A-4DEE-97EF-A8D0E1C30210}" type="datetimeFigureOut">
              <a:rPr lang="en-GB" smtClean="0"/>
              <a:t>04/10/2021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3326482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4EFEDA4-160A-4DEE-97EF-A8D0E1C30210}"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1593926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4EFEDA4-160A-4DEE-97EF-A8D0E1C30210}"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1764338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EFEDA4-160A-4DEE-97EF-A8D0E1C30210}"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1090807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4EFEDA4-160A-4DEE-97EF-A8D0E1C30210}"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A5A1-D6A3-4CC0-9231-218E95A827F1}" type="slidenum">
              <a:rPr lang="en-GB" smtClean="0"/>
              <a:t>‹#›</a:t>
            </a:fld>
            <a:endParaRPr lang="en-GB"/>
          </a:p>
        </p:txBody>
      </p:sp>
    </p:spTree>
    <p:extLst>
      <p:ext uri="{BB962C8B-B14F-4D97-AF65-F5344CB8AC3E}">
        <p14:creationId xmlns:p14="http://schemas.microsoft.com/office/powerpoint/2010/main" val="1189673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FEDA4-160A-4DEE-97EF-A8D0E1C30210}" type="datetimeFigureOut">
              <a:rPr lang="en-GB" smtClean="0"/>
              <a:t>04/10/2021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93A5A1-D6A3-4CC0-9231-218E95A827F1}" type="slidenum">
              <a:rPr lang="en-GB" smtClean="0"/>
              <a:t>‹#›</a:t>
            </a:fld>
            <a:endParaRPr lang="en-GB"/>
          </a:p>
        </p:txBody>
      </p:sp>
    </p:spTree>
    <p:extLst>
      <p:ext uri="{BB962C8B-B14F-4D97-AF65-F5344CB8AC3E}">
        <p14:creationId xmlns:p14="http://schemas.microsoft.com/office/powerpoint/2010/main" val="42829174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slideLayout" Target="../slideLayouts/slideLayout2.xml"/><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11" Type="http://schemas.openxmlformats.org/officeDocument/2006/relationships/image" Target="../media/image8.jp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4.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6.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7.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8.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9.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media" Target="../media/media11.m4a"/><Relationship Id="rId2" Type="http://schemas.openxmlformats.org/officeDocument/2006/relationships/audio" Target="NULL" TargetMode="External"/><Relationship Id="rId1" Type="http://schemas.openxmlformats.org/officeDocument/2006/relationships/tags" Target="../tags/tag10.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u="sng" dirty="0"/>
              <a:t>The English Curriculum</a:t>
            </a:r>
            <a:br>
              <a:rPr lang="en-GB" b="1" u="sng" dirty="0"/>
            </a:br>
            <a:r>
              <a:rPr lang="en-GB" b="1" u="sng" dirty="0">
                <a:latin typeface="Calibri Light" panose="020F0302020204030204" pitchFamily="34" charset="0"/>
                <a:cs typeface="Calibri Light" panose="020F0302020204030204" pitchFamily="34" charset="0"/>
              </a:rPr>
              <a:t>Year 7</a:t>
            </a:r>
            <a:br>
              <a:rPr lang="en-GB" b="1" u="sng" dirty="0">
                <a:latin typeface="Calibri Light" panose="020F0302020204030204" pitchFamily="34" charset="0"/>
                <a:cs typeface="Calibri Light" panose="020F0302020204030204" pitchFamily="34" charset="0"/>
              </a:rPr>
            </a:br>
            <a:r>
              <a:rPr lang="en-GB" b="1" u="sng" dirty="0">
                <a:latin typeface="Calibri Light" panose="020F0302020204030204" pitchFamily="34" charset="0"/>
                <a:cs typeface="Calibri Light" panose="020F0302020204030204" pitchFamily="34" charset="0"/>
              </a:rPr>
              <a:t>2021-2022</a:t>
            </a:r>
            <a:endParaRPr lang="en-GB" dirty="0"/>
          </a:p>
        </p:txBody>
      </p:sp>
      <p:sp>
        <p:nvSpPr>
          <p:cNvPr id="3" name="Content Placeholder 2"/>
          <p:cNvSpPr>
            <a:spLocks noGrp="1"/>
          </p:cNvSpPr>
          <p:nvPr>
            <p:ph idx="1"/>
          </p:nvPr>
        </p:nvSpPr>
        <p:spPr>
          <a:xfrm>
            <a:off x="838200" y="1690688"/>
            <a:ext cx="10515600" cy="4351338"/>
          </a:xfrm>
        </p:spPr>
        <p:txBody>
          <a:bodyPr/>
          <a:lstStyle/>
          <a:p>
            <a:endParaRPr lang="en-GB" dirty="0" smtClean="0"/>
          </a:p>
          <a:p>
            <a:r>
              <a:rPr lang="en-GB" dirty="0" smtClean="0"/>
              <a:t>What Year 7 English lessons are all about</a:t>
            </a:r>
          </a:p>
          <a:p>
            <a:r>
              <a:rPr lang="en-GB" dirty="0" smtClean="0"/>
              <a:t>Homework</a:t>
            </a:r>
          </a:p>
          <a:p>
            <a:r>
              <a:rPr lang="en-GB" dirty="0" smtClean="0"/>
              <a:t>Assessments</a:t>
            </a:r>
          </a:p>
          <a:p>
            <a:r>
              <a:rPr lang="en-GB" dirty="0" smtClean="0"/>
              <a:t>Setting</a:t>
            </a:r>
          </a:p>
          <a:p>
            <a:r>
              <a:rPr lang="en-GB" dirty="0" smtClean="0"/>
              <a:t>KS3 overview</a:t>
            </a:r>
          </a:p>
          <a:p>
            <a:r>
              <a:rPr lang="en-GB" dirty="0" smtClean="0"/>
              <a:t>How you can support your child in English</a:t>
            </a:r>
            <a:endParaRPr lang="en-GB" dirty="0"/>
          </a:p>
        </p:txBody>
      </p:sp>
      <p:pic>
        <p:nvPicPr>
          <p:cNvPr id="4" name="Picture 3"/>
          <p:cNvPicPr>
            <a:picLocks noChangeAspect="1"/>
          </p:cNvPicPr>
          <p:nvPr/>
        </p:nvPicPr>
        <p:blipFill rotWithShape="1">
          <a:blip r:embed="rId4"/>
          <a:srcRect l="-390" t="40216" r="77391" b="20926"/>
          <a:stretch/>
        </p:blipFill>
        <p:spPr>
          <a:xfrm>
            <a:off x="10581127" y="230188"/>
            <a:ext cx="1226528" cy="1165707"/>
          </a:xfrm>
          <a:prstGeom prst="rect">
            <a:avLst/>
          </a:prstGeom>
        </p:spPr>
      </p:pic>
      <p:pic>
        <p:nvPicPr>
          <p:cNvPr id="5" name="Picture 4">
            <a:extLst>
              <a:ext uri="{FF2B5EF4-FFF2-40B4-BE49-F238E27FC236}">
                <a16:creationId xmlns:a16="http://schemas.microsoft.com/office/drawing/2014/main" id="{2ED94E20-6491-4571-9192-7A1CDE41510F}"/>
              </a:ext>
            </a:extLst>
          </p:cNvPr>
          <p:cNvPicPr>
            <a:picLocks noChangeAspect="1"/>
          </p:cNvPicPr>
          <p:nvPr/>
        </p:nvPicPr>
        <p:blipFill>
          <a:blip r:embed="rId5"/>
          <a:stretch>
            <a:fillRect/>
          </a:stretch>
        </p:blipFill>
        <p:spPr>
          <a:xfrm>
            <a:off x="1427713" y="5833491"/>
            <a:ext cx="1272749" cy="956818"/>
          </a:xfrm>
          <a:prstGeom prst="rect">
            <a:avLst/>
          </a:prstGeom>
        </p:spPr>
      </p:pic>
      <p:pic>
        <p:nvPicPr>
          <p:cNvPr id="6" name="Picture 5">
            <a:extLst>
              <a:ext uri="{FF2B5EF4-FFF2-40B4-BE49-F238E27FC236}">
                <a16:creationId xmlns:a16="http://schemas.microsoft.com/office/drawing/2014/main" id="{5163153F-E42C-4319-BC9E-7EE9A388458E}"/>
              </a:ext>
            </a:extLst>
          </p:cNvPr>
          <p:cNvPicPr>
            <a:picLocks noChangeAspect="1"/>
          </p:cNvPicPr>
          <p:nvPr/>
        </p:nvPicPr>
        <p:blipFill>
          <a:blip r:embed="rId6"/>
          <a:stretch>
            <a:fillRect/>
          </a:stretch>
        </p:blipFill>
        <p:spPr>
          <a:xfrm>
            <a:off x="7715974" y="5496019"/>
            <a:ext cx="983959" cy="1343998"/>
          </a:xfrm>
          <a:prstGeom prst="rect">
            <a:avLst/>
          </a:prstGeom>
        </p:spPr>
      </p:pic>
      <p:pic>
        <p:nvPicPr>
          <p:cNvPr id="7" name="Picture 6">
            <a:extLst>
              <a:ext uri="{FF2B5EF4-FFF2-40B4-BE49-F238E27FC236}">
                <a16:creationId xmlns:a16="http://schemas.microsoft.com/office/drawing/2014/main" id="{E920DCAC-4638-4B06-A8EA-7E142FE8FEB6}"/>
              </a:ext>
            </a:extLst>
          </p:cNvPr>
          <p:cNvPicPr>
            <a:picLocks noChangeAspect="1"/>
          </p:cNvPicPr>
          <p:nvPr/>
        </p:nvPicPr>
        <p:blipFill>
          <a:blip r:embed="rId7"/>
          <a:stretch>
            <a:fillRect/>
          </a:stretch>
        </p:blipFill>
        <p:spPr>
          <a:xfrm>
            <a:off x="22863" y="5295207"/>
            <a:ext cx="1033471" cy="1515143"/>
          </a:xfrm>
          <a:prstGeom prst="rect">
            <a:avLst/>
          </a:prstGeom>
        </p:spPr>
      </p:pic>
      <p:pic>
        <p:nvPicPr>
          <p:cNvPr id="8" name="Picture 7">
            <a:extLst>
              <a:ext uri="{FF2B5EF4-FFF2-40B4-BE49-F238E27FC236}">
                <a16:creationId xmlns:a16="http://schemas.microsoft.com/office/drawing/2014/main" id="{BE8D7A97-843B-45A3-9738-81E423C425A2}"/>
              </a:ext>
            </a:extLst>
          </p:cNvPr>
          <p:cNvPicPr>
            <a:picLocks noChangeAspect="1"/>
          </p:cNvPicPr>
          <p:nvPr/>
        </p:nvPicPr>
        <p:blipFill>
          <a:blip r:embed="rId8"/>
          <a:stretch>
            <a:fillRect/>
          </a:stretch>
        </p:blipFill>
        <p:spPr>
          <a:xfrm>
            <a:off x="4593786" y="5486684"/>
            <a:ext cx="1063175" cy="1250794"/>
          </a:xfrm>
          <a:prstGeom prst="rect">
            <a:avLst/>
          </a:prstGeom>
        </p:spPr>
      </p:pic>
      <p:pic>
        <p:nvPicPr>
          <p:cNvPr id="9" name="Picture 8">
            <a:extLst>
              <a:ext uri="{FF2B5EF4-FFF2-40B4-BE49-F238E27FC236}">
                <a16:creationId xmlns:a16="http://schemas.microsoft.com/office/drawing/2014/main" id="{BD02FD10-2AF3-412A-8464-3C8A1E0C83B8}"/>
              </a:ext>
            </a:extLst>
          </p:cNvPr>
          <p:cNvPicPr>
            <a:picLocks noChangeAspect="1"/>
          </p:cNvPicPr>
          <p:nvPr/>
        </p:nvPicPr>
        <p:blipFill>
          <a:blip r:embed="rId9"/>
          <a:stretch>
            <a:fillRect/>
          </a:stretch>
        </p:blipFill>
        <p:spPr>
          <a:xfrm>
            <a:off x="3149593" y="5486684"/>
            <a:ext cx="993779" cy="1323666"/>
          </a:xfrm>
          <a:prstGeom prst="rect">
            <a:avLst/>
          </a:prstGeom>
        </p:spPr>
      </p:pic>
      <p:pic>
        <p:nvPicPr>
          <p:cNvPr id="10" name="Picture 9">
            <a:extLst>
              <a:ext uri="{FF2B5EF4-FFF2-40B4-BE49-F238E27FC236}">
                <a16:creationId xmlns:a16="http://schemas.microsoft.com/office/drawing/2014/main" id="{B6232C92-E9BA-4D16-AEB9-4BB4D2C7FC55}"/>
              </a:ext>
            </a:extLst>
          </p:cNvPr>
          <p:cNvPicPr>
            <a:picLocks noChangeAspect="1"/>
          </p:cNvPicPr>
          <p:nvPr/>
        </p:nvPicPr>
        <p:blipFill>
          <a:blip r:embed="rId10"/>
          <a:stretch>
            <a:fillRect/>
          </a:stretch>
        </p:blipFill>
        <p:spPr>
          <a:xfrm>
            <a:off x="6145763" y="5496019"/>
            <a:ext cx="912671" cy="1241459"/>
          </a:xfrm>
          <a:prstGeom prst="rect">
            <a:avLst/>
          </a:prstGeom>
        </p:spPr>
      </p:pic>
      <p:pic>
        <p:nvPicPr>
          <p:cNvPr id="12" name="Picture 11">
            <a:extLst>
              <a:ext uri="{FF2B5EF4-FFF2-40B4-BE49-F238E27FC236}">
                <a16:creationId xmlns:a16="http://schemas.microsoft.com/office/drawing/2014/main" id="{9549688C-30DA-43D6-9425-054AD73C520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229563" y="5176887"/>
            <a:ext cx="1095025" cy="1633463"/>
          </a:xfrm>
          <a:prstGeom prst="rect">
            <a:avLst/>
          </a:prstGeom>
        </p:spPr>
      </p:pic>
      <p:pic>
        <p:nvPicPr>
          <p:cNvPr id="13" name="Picture 12">
            <a:extLst>
              <a:ext uri="{FF2B5EF4-FFF2-40B4-BE49-F238E27FC236}">
                <a16:creationId xmlns:a16="http://schemas.microsoft.com/office/drawing/2014/main" id="{051098F3-2477-47EC-B336-724A0F25C322}"/>
              </a:ext>
            </a:extLst>
          </p:cNvPr>
          <p:cNvPicPr>
            <a:picLocks noChangeAspect="1"/>
          </p:cNvPicPr>
          <p:nvPr/>
        </p:nvPicPr>
        <p:blipFill>
          <a:blip r:embed="rId12"/>
          <a:stretch>
            <a:fillRect/>
          </a:stretch>
        </p:blipFill>
        <p:spPr>
          <a:xfrm>
            <a:off x="10735713" y="5176886"/>
            <a:ext cx="1278137" cy="1633463"/>
          </a:xfrm>
          <a:prstGeom prst="rect">
            <a:avLst/>
          </a:prstGeom>
        </p:spPr>
      </p:pic>
      <p:pic>
        <p:nvPicPr>
          <p:cNvPr id="14" name="Audio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30670954"/>
      </p:ext>
    </p:extLst>
  </p:cSld>
  <p:clrMapOvr>
    <a:masterClrMapping/>
  </p:clrMapOvr>
  <mc:AlternateContent xmlns:mc="http://schemas.openxmlformats.org/markup-compatibility/2006">
    <mc:Choice xmlns:p14="http://schemas.microsoft.com/office/powerpoint/2010/main" Requires="p14">
      <p:transition spd="slow" p14:dur="2000" advTm="22759"/>
    </mc:Choice>
    <mc:Fallback>
      <p:transition spd="slow" advTm="227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alibri Light" panose="020F0302020204030204" pitchFamily="34" charset="0"/>
                <a:cs typeface="Calibri Light" panose="020F0302020204030204" pitchFamily="34" charset="0"/>
              </a:rPr>
              <a:t>What are Year 7 English lessons all about?</a:t>
            </a:r>
            <a:endParaRPr lang="en-GB" dirty="0"/>
          </a:p>
        </p:txBody>
      </p:sp>
      <p:sp>
        <p:nvSpPr>
          <p:cNvPr id="3" name="Content Placeholder 2"/>
          <p:cNvSpPr>
            <a:spLocks noGrp="1"/>
          </p:cNvSpPr>
          <p:nvPr>
            <p:ph idx="1"/>
          </p:nvPr>
        </p:nvSpPr>
        <p:spPr/>
        <p:txBody>
          <a:bodyPr/>
          <a:lstStyle/>
          <a:p>
            <a:pPr marL="0" indent="0">
              <a:buNone/>
            </a:pPr>
            <a:r>
              <a:rPr lang="en-GB" b="1" u="sng" dirty="0" smtClean="0">
                <a:solidFill>
                  <a:schemeClr val="accent4">
                    <a:lumMod val="75000"/>
                  </a:schemeClr>
                </a:solidFill>
                <a:latin typeface="Calibri Light" panose="020F0302020204030204" pitchFamily="34" charset="0"/>
                <a:cs typeface="Calibri Light" panose="020F0302020204030204" pitchFamily="34" charset="0"/>
              </a:rPr>
              <a:t>Content</a:t>
            </a:r>
          </a:p>
          <a:p>
            <a:r>
              <a:rPr lang="en-GB" dirty="0" smtClean="0">
                <a:solidFill>
                  <a:schemeClr val="accent4">
                    <a:lumMod val="75000"/>
                  </a:schemeClr>
                </a:solidFill>
                <a:latin typeface="Calibri Light" panose="020F0302020204030204" pitchFamily="34" charset="0"/>
                <a:cs typeface="Calibri Light" panose="020F0302020204030204" pitchFamily="34" charset="0"/>
              </a:rPr>
              <a:t>In Year 7 and indeed throughout KS3 and KS4, Students will explore a variety of English literature texts in the form of poetry, plays and novels. </a:t>
            </a:r>
          </a:p>
          <a:p>
            <a:r>
              <a:rPr lang="en-GB" dirty="0" smtClean="0">
                <a:solidFill>
                  <a:schemeClr val="accent4">
                    <a:lumMod val="75000"/>
                  </a:schemeClr>
                </a:solidFill>
                <a:latin typeface="Calibri Light" panose="020F0302020204030204" pitchFamily="34" charset="0"/>
                <a:cs typeface="Calibri Light" panose="020F0302020204030204" pitchFamily="34" charset="0"/>
              </a:rPr>
              <a:t>For English language, students will be developing their writing skills experimenting with different styles of creative and transactional writing.</a:t>
            </a:r>
            <a:endParaRPr lang="en-GB" dirty="0"/>
          </a:p>
        </p:txBody>
      </p:sp>
      <p:pic>
        <p:nvPicPr>
          <p:cNvPr id="4" name="Picture 3"/>
          <p:cNvPicPr>
            <a:picLocks noChangeAspect="1"/>
          </p:cNvPicPr>
          <p:nvPr/>
        </p:nvPicPr>
        <p:blipFill>
          <a:blip r:embed="rId5"/>
          <a:stretch>
            <a:fillRect/>
          </a:stretch>
        </p:blipFill>
        <p:spPr>
          <a:xfrm>
            <a:off x="10820354" y="240121"/>
            <a:ext cx="1066892" cy="1012024"/>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112057409"/>
      </p:ext>
    </p:extLst>
  </p:cSld>
  <p:clrMapOvr>
    <a:masterClrMapping/>
  </p:clrMapOvr>
  <mc:AlternateContent xmlns:mc="http://schemas.openxmlformats.org/markup-compatibility/2006">
    <mc:Choice xmlns:p14="http://schemas.microsoft.com/office/powerpoint/2010/main" Requires="p14">
      <p:transition spd="slow" p14:dur="2000" advTm="26728"/>
    </mc:Choice>
    <mc:Fallback>
      <p:transition spd="slow" advTm="267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6"/>
                </p:tgtEl>
              </p:cMediaNode>
            </p:audio>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800" b="1" u="sng" dirty="0" smtClean="0">
                <a:latin typeface="Calibri Light" panose="020F0302020204030204" pitchFamily="34" charset="0"/>
                <a:cs typeface="Calibri Light" panose="020F0302020204030204" pitchFamily="34" charset="0"/>
              </a:rPr>
              <a:t>What are Year 7 English lessons all about?</a:t>
            </a:r>
            <a:endParaRPr lang="en-GB" sz="3800" b="1" u="sng"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xfrm>
            <a:off x="609600" y="1417639"/>
            <a:ext cx="10972800" cy="5146448"/>
          </a:xfrm>
          <a:ln>
            <a:solidFill>
              <a:schemeClr val="accent1"/>
            </a:solidFill>
          </a:ln>
        </p:spPr>
        <p:txBody>
          <a:bodyPr>
            <a:normAutofit fontScale="92500"/>
          </a:bodyPr>
          <a:lstStyle/>
          <a:p>
            <a:pPr marL="0" indent="0">
              <a:buNone/>
            </a:pPr>
            <a:r>
              <a:rPr lang="en-GB" b="1" u="sng" dirty="0" smtClean="0">
                <a:solidFill>
                  <a:schemeClr val="accent5">
                    <a:lumMod val="75000"/>
                  </a:schemeClr>
                </a:solidFill>
                <a:latin typeface="Calibri Light" panose="020F0302020204030204" pitchFamily="34" charset="0"/>
                <a:cs typeface="Calibri Light" panose="020F0302020204030204" pitchFamily="34" charset="0"/>
              </a:rPr>
              <a:t>Incorporating Grammar</a:t>
            </a:r>
            <a:endParaRPr lang="en-GB" b="1" u="sng" dirty="0">
              <a:solidFill>
                <a:schemeClr val="accent5">
                  <a:lumMod val="75000"/>
                </a:schemeClr>
              </a:solidFill>
              <a:latin typeface="Calibri Light" panose="020F0302020204030204" pitchFamily="34" charset="0"/>
              <a:cs typeface="Calibri Light" panose="020F0302020204030204" pitchFamily="34" charset="0"/>
            </a:endParaRPr>
          </a:p>
          <a:p>
            <a:pPr marL="457200" lvl="1" indent="0">
              <a:buNone/>
            </a:pPr>
            <a:r>
              <a:rPr lang="en-GB" dirty="0">
                <a:solidFill>
                  <a:schemeClr val="accent5">
                    <a:lumMod val="75000"/>
                  </a:schemeClr>
                </a:solidFill>
                <a:latin typeface="Calibri Light" panose="020F0302020204030204" pitchFamily="34" charset="0"/>
                <a:cs typeface="Calibri Light" panose="020F0302020204030204" pitchFamily="34" charset="0"/>
              </a:rPr>
              <a:t>We will teach </a:t>
            </a:r>
            <a:r>
              <a:rPr lang="en-GB" dirty="0" smtClean="0">
                <a:solidFill>
                  <a:schemeClr val="accent5">
                    <a:lumMod val="75000"/>
                  </a:schemeClr>
                </a:solidFill>
                <a:latin typeface="Calibri Light" panose="020F0302020204030204" pitchFamily="34" charset="0"/>
                <a:cs typeface="Calibri Light" panose="020F0302020204030204" pitchFamily="34" charset="0"/>
              </a:rPr>
              <a:t>grammar </a:t>
            </a:r>
            <a:r>
              <a:rPr lang="en-GB" dirty="0">
                <a:solidFill>
                  <a:schemeClr val="accent5">
                    <a:lumMod val="75000"/>
                  </a:schemeClr>
                </a:solidFill>
                <a:latin typeface="Calibri Light" panose="020F0302020204030204" pitchFamily="34" charset="0"/>
                <a:cs typeface="Calibri Light" panose="020F0302020204030204" pitchFamily="34" charset="0"/>
              </a:rPr>
              <a:t>lessons </a:t>
            </a:r>
            <a:r>
              <a:rPr lang="en-GB" dirty="0" smtClean="0">
                <a:solidFill>
                  <a:schemeClr val="accent5">
                    <a:lumMod val="75000"/>
                  </a:schemeClr>
                </a:solidFill>
                <a:latin typeface="Calibri Light" panose="020F0302020204030204" pitchFamily="34" charset="0"/>
                <a:cs typeface="Calibri Light" panose="020F0302020204030204" pitchFamily="34" charset="0"/>
              </a:rPr>
              <a:t>specifically at appropriate times during the term, depending on the need of the class. English teachers will also address </a:t>
            </a:r>
            <a:r>
              <a:rPr lang="en-GB" dirty="0">
                <a:solidFill>
                  <a:schemeClr val="accent5">
                    <a:lumMod val="75000"/>
                  </a:schemeClr>
                </a:solidFill>
                <a:latin typeface="Calibri Light" panose="020F0302020204030204" pitchFamily="34" charset="0"/>
                <a:cs typeface="Calibri Light" panose="020F0302020204030204" pitchFamily="34" charset="0"/>
              </a:rPr>
              <a:t>grammar </a:t>
            </a:r>
            <a:r>
              <a:rPr lang="en-GB" dirty="0" smtClean="0">
                <a:solidFill>
                  <a:schemeClr val="accent5">
                    <a:lumMod val="75000"/>
                  </a:schemeClr>
                </a:solidFill>
                <a:latin typeface="Calibri Light" panose="020F0302020204030204" pitchFamily="34" charset="0"/>
                <a:cs typeface="Calibri Light" panose="020F0302020204030204" pitchFamily="34" charset="0"/>
              </a:rPr>
              <a:t>in </a:t>
            </a:r>
            <a:r>
              <a:rPr lang="en-GB" dirty="0">
                <a:solidFill>
                  <a:schemeClr val="accent5">
                    <a:lumMod val="75000"/>
                  </a:schemeClr>
                </a:solidFill>
                <a:latin typeface="Calibri Light" panose="020F0302020204030204" pitchFamily="34" charset="0"/>
                <a:cs typeface="Calibri Light" panose="020F0302020204030204" pitchFamily="34" charset="0"/>
              </a:rPr>
              <a:t>all English </a:t>
            </a:r>
            <a:r>
              <a:rPr lang="en-GB" dirty="0" smtClean="0">
                <a:solidFill>
                  <a:schemeClr val="accent5">
                    <a:lumMod val="75000"/>
                  </a:schemeClr>
                </a:solidFill>
                <a:latin typeface="Calibri Light" panose="020F0302020204030204" pitchFamily="34" charset="0"/>
                <a:cs typeface="Calibri Light" panose="020F0302020204030204" pitchFamily="34" charset="0"/>
              </a:rPr>
              <a:t>lessons through their teaching of the Reading and Writing units in year 7. </a:t>
            </a:r>
          </a:p>
          <a:p>
            <a:pPr marL="457200" lvl="1" indent="0">
              <a:buNone/>
            </a:pPr>
            <a:r>
              <a:rPr lang="en-GB" dirty="0" smtClean="0">
                <a:solidFill>
                  <a:schemeClr val="accent5">
                    <a:lumMod val="75000"/>
                  </a:schemeClr>
                </a:solidFill>
                <a:latin typeface="Calibri Light" panose="020F0302020204030204" pitchFamily="34" charset="0"/>
                <a:cs typeface="Calibri Light" panose="020F0302020204030204" pitchFamily="34" charset="0"/>
              </a:rPr>
              <a:t>Alongside this, we have liaised closely with Year 6 teachers so as to ensure we continue to develop students’ literacy skills in areas they studied during lockdown or may have missed due to </a:t>
            </a:r>
            <a:r>
              <a:rPr lang="en-GB" dirty="0" err="1" smtClean="0">
                <a:solidFill>
                  <a:schemeClr val="accent5">
                    <a:lumMod val="75000"/>
                  </a:schemeClr>
                </a:solidFill>
                <a:latin typeface="Calibri Light" panose="020F0302020204030204" pitchFamily="34" charset="0"/>
                <a:cs typeface="Calibri Light" panose="020F0302020204030204" pitchFamily="34" charset="0"/>
              </a:rPr>
              <a:t>Covid</a:t>
            </a:r>
            <a:r>
              <a:rPr lang="en-GB" dirty="0" smtClean="0">
                <a:solidFill>
                  <a:schemeClr val="accent5">
                    <a:lumMod val="75000"/>
                  </a:schemeClr>
                </a:solidFill>
                <a:latin typeface="Calibri Light" panose="020F0302020204030204" pitchFamily="34" charset="0"/>
                <a:cs typeface="Calibri Light" panose="020F0302020204030204" pitchFamily="34" charset="0"/>
              </a:rPr>
              <a:t>. </a:t>
            </a:r>
          </a:p>
          <a:p>
            <a:pPr marL="457200" lvl="1" indent="0">
              <a:buNone/>
            </a:pPr>
            <a:endParaRPr lang="en-GB" dirty="0" smtClean="0">
              <a:solidFill>
                <a:schemeClr val="accent5">
                  <a:lumMod val="75000"/>
                </a:schemeClr>
              </a:solidFill>
              <a:latin typeface="Calibri Light" panose="020F0302020204030204" pitchFamily="34" charset="0"/>
              <a:cs typeface="Calibri Light" panose="020F0302020204030204" pitchFamily="34" charset="0"/>
            </a:endParaRPr>
          </a:p>
          <a:p>
            <a:pPr marL="0" indent="0">
              <a:buNone/>
            </a:pPr>
            <a:r>
              <a:rPr lang="en-GB" b="1" u="sng" dirty="0">
                <a:solidFill>
                  <a:schemeClr val="accent6">
                    <a:lumMod val="75000"/>
                  </a:schemeClr>
                </a:solidFill>
                <a:latin typeface="Calibri Light" panose="020F0302020204030204" pitchFamily="34" charset="0"/>
                <a:cs typeface="Calibri Light" panose="020F0302020204030204" pitchFamily="34" charset="0"/>
              </a:rPr>
              <a:t>I</a:t>
            </a:r>
            <a:r>
              <a:rPr lang="en-GB" b="1" u="sng" dirty="0" smtClean="0">
                <a:solidFill>
                  <a:schemeClr val="accent6">
                    <a:lumMod val="75000"/>
                  </a:schemeClr>
                </a:solidFill>
                <a:latin typeface="Calibri Light" panose="020F0302020204030204" pitchFamily="34" charset="0"/>
                <a:cs typeface="Calibri Light" panose="020F0302020204030204" pitchFamily="34" charset="0"/>
              </a:rPr>
              <a:t>ndependent </a:t>
            </a:r>
            <a:r>
              <a:rPr lang="en-GB" b="1" u="sng" dirty="0">
                <a:solidFill>
                  <a:schemeClr val="accent6">
                    <a:lumMod val="75000"/>
                  </a:schemeClr>
                </a:solidFill>
                <a:latin typeface="Calibri Light" panose="020F0302020204030204" pitchFamily="34" charset="0"/>
                <a:cs typeface="Calibri Light" panose="020F0302020204030204" pitchFamily="34" charset="0"/>
              </a:rPr>
              <a:t>reading and study</a:t>
            </a:r>
          </a:p>
          <a:p>
            <a:pPr marL="457200" lvl="1" indent="0">
              <a:buNone/>
            </a:pPr>
            <a:r>
              <a:rPr lang="en-GB" dirty="0">
                <a:solidFill>
                  <a:schemeClr val="accent6">
                    <a:lumMod val="75000"/>
                  </a:schemeClr>
                </a:solidFill>
                <a:latin typeface="Calibri Light" panose="020F0302020204030204" pitchFamily="34" charset="0"/>
                <a:cs typeface="Calibri Light" panose="020F0302020204030204" pitchFamily="34" charset="0"/>
              </a:rPr>
              <a:t>We </a:t>
            </a:r>
            <a:r>
              <a:rPr lang="en-GB" dirty="0" smtClean="0">
                <a:solidFill>
                  <a:schemeClr val="accent6">
                    <a:lumMod val="75000"/>
                  </a:schemeClr>
                </a:solidFill>
                <a:latin typeface="Calibri Light" panose="020F0302020204030204" pitchFamily="34" charset="0"/>
                <a:cs typeface="Calibri Light" panose="020F0302020204030204" pitchFamily="34" charset="0"/>
              </a:rPr>
              <a:t>encourage </a:t>
            </a:r>
            <a:r>
              <a:rPr lang="en-GB" dirty="0">
                <a:solidFill>
                  <a:schemeClr val="accent6">
                    <a:lumMod val="75000"/>
                  </a:schemeClr>
                </a:solidFill>
                <a:latin typeface="Calibri Light" panose="020F0302020204030204" pitchFamily="34" charset="0"/>
                <a:cs typeface="Calibri Light" panose="020F0302020204030204" pitchFamily="34" charset="0"/>
              </a:rPr>
              <a:t>students to share </a:t>
            </a:r>
            <a:r>
              <a:rPr lang="en-GB" dirty="0" smtClean="0">
                <a:solidFill>
                  <a:schemeClr val="accent6">
                    <a:lumMod val="75000"/>
                  </a:schemeClr>
                </a:solidFill>
                <a:latin typeface="Calibri Light" panose="020F0302020204030204" pitchFamily="34" charset="0"/>
                <a:cs typeface="Calibri Light" panose="020F0302020204030204" pitchFamily="34" charset="0"/>
              </a:rPr>
              <a:t>their reading passions; </a:t>
            </a:r>
            <a:r>
              <a:rPr lang="en-GB" dirty="0">
                <a:solidFill>
                  <a:schemeClr val="accent6">
                    <a:lumMod val="75000"/>
                  </a:schemeClr>
                </a:solidFill>
                <a:latin typeface="Calibri Light" panose="020F0302020204030204" pitchFamily="34" charset="0"/>
                <a:cs typeface="Calibri Light" panose="020F0302020204030204" pitchFamily="34" charset="0"/>
              </a:rPr>
              <a:t>explore new genres </a:t>
            </a:r>
            <a:r>
              <a:rPr lang="en-GB" dirty="0" smtClean="0">
                <a:solidFill>
                  <a:schemeClr val="accent6">
                    <a:lumMod val="75000"/>
                  </a:schemeClr>
                </a:solidFill>
                <a:latin typeface="Calibri Light" panose="020F0302020204030204" pitchFamily="34" charset="0"/>
                <a:cs typeface="Calibri Light" panose="020F0302020204030204" pitchFamily="34" charset="0"/>
              </a:rPr>
              <a:t>as well as examining the writers’ </a:t>
            </a:r>
            <a:r>
              <a:rPr lang="en-GB" dirty="0">
                <a:solidFill>
                  <a:schemeClr val="accent6">
                    <a:lumMod val="75000"/>
                  </a:schemeClr>
                </a:solidFill>
                <a:latin typeface="Calibri Light" panose="020F0302020204030204" pitchFamily="34" charset="0"/>
                <a:cs typeface="Calibri Light" panose="020F0302020204030204" pitchFamily="34" charset="0"/>
              </a:rPr>
              <a:t>craft</a:t>
            </a:r>
            <a:r>
              <a:rPr lang="en-GB" dirty="0" smtClean="0">
                <a:solidFill>
                  <a:schemeClr val="accent6">
                    <a:lumMod val="75000"/>
                  </a:schemeClr>
                </a:solidFill>
                <a:latin typeface="Calibri Light" panose="020F0302020204030204" pitchFamily="34" charset="0"/>
                <a:cs typeface="Calibri Light" panose="020F0302020204030204" pitchFamily="34" charset="0"/>
              </a:rPr>
              <a:t>. A task your child may have enjoyed before they started here, was to complete a book report and share it in one of their first English lessons. We have reading lists available for each Key stage and encourage wider reading as much as possible.</a:t>
            </a:r>
            <a:endParaRPr lang="en-GB" dirty="0">
              <a:solidFill>
                <a:schemeClr val="accent6">
                  <a:lumMod val="75000"/>
                </a:schemeClr>
              </a:solidFill>
              <a:latin typeface="Calibri Light" panose="020F0302020204030204" pitchFamily="34" charset="0"/>
              <a:cs typeface="Calibri Light" panose="020F0302020204030204" pitchFamily="34" charset="0"/>
            </a:endParaRPr>
          </a:p>
          <a:p>
            <a:pPr marL="0" lvl="1" indent="0">
              <a:spcBef>
                <a:spcPts val="0"/>
              </a:spcBef>
              <a:buNone/>
            </a:pPr>
            <a:endParaRPr lang="en-GB" b="1" u="sng" dirty="0">
              <a:latin typeface="Calibri Light" panose="020F0302020204030204" pitchFamily="34" charset="0"/>
              <a:cs typeface="Calibri Light" panose="020F0302020204030204" pitchFamily="34" charset="0"/>
            </a:endParaRPr>
          </a:p>
          <a:p>
            <a:pPr marL="0" lvl="1" indent="0">
              <a:spcBef>
                <a:spcPts val="0"/>
              </a:spcBef>
              <a:buNone/>
            </a:pPr>
            <a:r>
              <a:rPr lang="en-GB" dirty="0" smtClean="0">
                <a:solidFill>
                  <a:srgbClr val="002060"/>
                </a:solidFill>
                <a:latin typeface="Calibri Light" panose="020F0302020204030204" pitchFamily="34" charset="0"/>
                <a:cs typeface="Calibri Light" panose="020F0302020204030204" pitchFamily="34" charset="0"/>
              </a:rPr>
              <a:t>.</a:t>
            </a:r>
            <a:endParaRPr lang="en-GB" dirty="0">
              <a:solidFill>
                <a:srgbClr val="002060"/>
              </a:solidFill>
              <a:latin typeface="Calibri Light" panose="020F0302020204030204" pitchFamily="34" charset="0"/>
              <a:cs typeface="Calibri Light" panose="020F0302020204030204" pitchFamily="34" charset="0"/>
            </a:endParaRPr>
          </a:p>
          <a:p>
            <a:pPr marL="971550" lvl="1" indent="-514350">
              <a:buFont typeface="+mj-lt"/>
              <a:buAutoNum type="arabicPeriod"/>
            </a:pPr>
            <a:endParaRPr lang="en-GB" dirty="0">
              <a:latin typeface="Calibri Light" panose="020F0302020204030204" pitchFamily="34" charset="0"/>
              <a:cs typeface="Calibri Light" panose="020F0302020204030204" pitchFamily="34" charset="0"/>
            </a:endParaRPr>
          </a:p>
        </p:txBody>
      </p:sp>
      <p:pic>
        <p:nvPicPr>
          <p:cNvPr id="4" name="Picture 3"/>
          <p:cNvPicPr>
            <a:picLocks noChangeAspect="1"/>
          </p:cNvPicPr>
          <p:nvPr/>
        </p:nvPicPr>
        <p:blipFill>
          <a:blip r:embed="rId5"/>
          <a:stretch>
            <a:fillRect/>
          </a:stretch>
        </p:blipFill>
        <p:spPr>
          <a:xfrm>
            <a:off x="10908277" y="274637"/>
            <a:ext cx="1066892" cy="1012024"/>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4178014402"/>
      </p:ext>
    </p:extLst>
  </p:cSld>
  <p:clrMapOvr>
    <a:masterClrMapping/>
  </p:clrMapOvr>
  <mc:AlternateContent xmlns:mc="http://schemas.openxmlformats.org/markup-compatibility/2006">
    <mc:Choice xmlns:p14="http://schemas.microsoft.com/office/powerpoint/2010/main" Requires="p14">
      <p:transition spd="slow" p14:dur="900" advTm="59081">
        <p14:flythrough hasBounce="1"/>
      </p:transition>
    </mc:Choice>
    <mc:Fallback>
      <p:transition spd="slow" advTm="590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6"/>
                </p:tgtEl>
              </p:cMediaNode>
            </p:audio>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solidFill>
                  <a:srgbClr val="002060"/>
                </a:solidFill>
                <a:latin typeface="Calibri Light" panose="020F0302020204030204" pitchFamily="34" charset="0"/>
                <a:cs typeface="Calibri Light" panose="020F0302020204030204" pitchFamily="34" charset="0"/>
              </a:rPr>
              <a:t/>
            </a:r>
            <a:br>
              <a:rPr lang="en-GB" b="1" u="sng" dirty="0" smtClean="0">
                <a:solidFill>
                  <a:srgbClr val="002060"/>
                </a:solidFill>
                <a:latin typeface="Calibri Light" panose="020F0302020204030204" pitchFamily="34" charset="0"/>
                <a:cs typeface="Calibri Light" panose="020F0302020204030204" pitchFamily="34" charset="0"/>
              </a:rPr>
            </a:br>
            <a:r>
              <a:rPr lang="en-GB" b="1" u="sng" dirty="0" smtClean="0">
                <a:solidFill>
                  <a:srgbClr val="002060"/>
                </a:solidFill>
                <a:latin typeface="Calibri Light" panose="020F0302020204030204" pitchFamily="34" charset="0"/>
                <a:cs typeface="Calibri Light" panose="020F0302020204030204" pitchFamily="34" charset="0"/>
              </a:rPr>
              <a:t>Speaking and Listening </a:t>
            </a:r>
            <a:br>
              <a:rPr lang="en-GB" b="1" u="sng" dirty="0" smtClean="0">
                <a:solidFill>
                  <a:srgbClr val="002060"/>
                </a:solidFill>
                <a:latin typeface="Calibri Light" panose="020F0302020204030204" pitchFamily="34" charset="0"/>
                <a:cs typeface="Calibri Light" panose="020F0302020204030204" pitchFamily="34" charset="0"/>
              </a:rPr>
            </a:br>
            <a:endParaRPr lang="en-GB" dirty="0"/>
          </a:p>
        </p:txBody>
      </p:sp>
      <p:sp>
        <p:nvSpPr>
          <p:cNvPr id="3" name="Content Placeholder 2"/>
          <p:cNvSpPr>
            <a:spLocks noGrp="1"/>
          </p:cNvSpPr>
          <p:nvPr>
            <p:ph idx="1"/>
          </p:nvPr>
        </p:nvSpPr>
        <p:spPr/>
        <p:txBody>
          <a:bodyPr/>
          <a:lstStyle/>
          <a:p>
            <a:pPr lvl="1"/>
            <a:r>
              <a:rPr lang="en-GB" dirty="0" smtClean="0">
                <a:solidFill>
                  <a:srgbClr val="002060"/>
                </a:solidFill>
                <a:latin typeface="Calibri Light" panose="020F0302020204030204" pitchFamily="34" charset="0"/>
                <a:cs typeface="Calibri Light" panose="020F0302020204030204" pitchFamily="34" charset="0"/>
              </a:rPr>
              <a:t>Speaking and listening is still an important aspect of the English curriculum, as students will receive a certificate for this as part of their English Language GCSE.</a:t>
            </a:r>
          </a:p>
          <a:p>
            <a:pPr lvl="1"/>
            <a:r>
              <a:rPr lang="en-GB" dirty="0" smtClean="0">
                <a:solidFill>
                  <a:srgbClr val="002060"/>
                </a:solidFill>
                <a:latin typeface="Calibri Light" panose="020F0302020204030204" pitchFamily="34" charset="0"/>
                <a:cs typeface="Calibri Light" panose="020F0302020204030204" pitchFamily="34" charset="0"/>
              </a:rPr>
              <a:t>Students will have 3 speaking and listening tasks throughout the year, focused on developing their presentational, listening and questioning skills. </a:t>
            </a:r>
          </a:p>
          <a:p>
            <a:pPr lvl="1"/>
            <a:r>
              <a:rPr lang="en-GB" dirty="0" smtClean="0">
                <a:solidFill>
                  <a:srgbClr val="002060"/>
                </a:solidFill>
                <a:latin typeface="Calibri Light" panose="020F0302020204030204" pitchFamily="34" charset="0"/>
                <a:cs typeface="Calibri Light" panose="020F0302020204030204" pitchFamily="34" charset="0"/>
              </a:rPr>
              <a:t>These are not assessed as we want the students to enjoy presenting in a range of different individual, paired and small group situations, without feeling the pressure of being assessed</a:t>
            </a:r>
            <a:endParaRPr lang="en-GB" dirty="0"/>
          </a:p>
        </p:txBody>
      </p:sp>
      <p:pic>
        <p:nvPicPr>
          <p:cNvPr id="4" name="Picture 3"/>
          <p:cNvPicPr>
            <a:picLocks noChangeAspect="1"/>
          </p:cNvPicPr>
          <p:nvPr/>
        </p:nvPicPr>
        <p:blipFill rotWithShape="1">
          <a:blip r:embed="rId5"/>
          <a:srcRect l="-390" t="40216" r="77391" b="20926"/>
          <a:stretch/>
        </p:blipFill>
        <p:spPr>
          <a:xfrm>
            <a:off x="10567067" y="241483"/>
            <a:ext cx="1063871" cy="1011116"/>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168400827"/>
      </p:ext>
    </p:extLst>
  </p:cSld>
  <p:clrMapOvr>
    <a:masterClrMapping/>
  </p:clrMapOvr>
  <mc:AlternateContent xmlns:mc="http://schemas.openxmlformats.org/markup-compatibility/2006">
    <mc:Choice xmlns:p14="http://schemas.microsoft.com/office/powerpoint/2010/main" Requires="p14">
      <p:transition spd="slow" p14:dur="2000" advTm="36135"/>
    </mc:Choice>
    <mc:Fallback>
      <p:transition spd="slow" advTm="361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alibri Light" panose="020F0302020204030204" pitchFamily="34" charset="0"/>
                <a:cs typeface="Calibri Light" panose="020F0302020204030204" pitchFamily="34" charset="0"/>
              </a:rPr>
              <a:t>Key Stage 3 </a:t>
            </a:r>
            <a:r>
              <a:rPr lang="en-GB" b="1" u="sng" dirty="0" smtClean="0">
                <a:latin typeface="Calibri Light" panose="020F0302020204030204" pitchFamily="34" charset="0"/>
                <a:cs typeface="Calibri Light" panose="020F0302020204030204" pitchFamily="34" charset="0"/>
              </a:rPr>
              <a:t>English Homework </a:t>
            </a:r>
            <a:r>
              <a:rPr lang="en-GB" b="1" u="sng" dirty="0">
                <a:latin typeface="Calibri Light" panose="020F0302020204030204" pitchFamily="34" charset="0"/>
                <a:cs typeface="Calibri Light" panose="020F0302020204030204" pitchFamily="34" charset="0"/>
              </a:rPr>
              <a:t>Policy</a:t>
            </a:r>
          </a:p>
        </p:txBody>
      </p:sp>
      <p:sp>
        <p:nvSpPr>
          <p:cNvPr id="3" name="Content Placeholder 2"/>
          <p:cNvSpPr>
            <a:spLocks noGrp="1"/>
          </p:cNvSpPr>
          <p:nvPr>
            <p:ph idx="1"/>
          </p:nvPr>
        </p:nvSpPr>
        <p:spPr>
          <a:xfrm>
            <a:off x="194871" y="1600201"/>
            <a:ext cx="11767279" cy="4905530"/>
          </a:xfrm>
          <a:ln>
            <a:solidFill>
              <a:schemeClr val="accent1"/>
            </a:solidFill>
          </a:ln>
        </p:spPr>
        <p:txBody>
          <a:bodyPr>
            <a:normAutofit lnSpcReduction="10000"/>
          </a:bodyPr>
          <a:lstStyle/>
          <a:p>
            <a:r>
              <a:rPr lang="en-GB" b="1" dirty="0">
                <a:solidFill>
                  <a:schemeClr val="accent4">
                    <a:lumMod val="75000"/>
                  </a:schemeClr>
                </a:solidFill>
                <a:latin typeface="Calibri Light" panose="020F0302020204030204" pitchFamily="34" charset="0"/>
                <a:cs typeface="Calibri Light" panose="020F0302020204030204" pitchFamily="34" charset="0"/>
              </a:rPr>
              <a:t>Students are given </a:t>
            </a:r>
            <a:r>
              <a:rPr lang="en-GB" b="1" dirty="0" smtClean="0">
                <a:solidFill>
                  <a:schemeClr val="accent4">
                    <a:lumMod val="75000"/>
                  </a:schemeClr>
                </a:solidFill>
                <a:latin typeface="Calibri Light" panose="020F0302020204030204" pitchFamily="34" charset="0"/>
                <a:cs typeface="Calibri Light" panose="020F0302020204030204" pitchFamily="34" charset="0"/>
              </a:rPr>
              <a:t>two pieces of homework, each week, which should take 30 minutes.</a:t>
            </a:r>
            <a:endParaRPr lang="en-GB" b="1" dirty="0">
              <a:solidFill>
                <a:schemeClr val="accent4">
                  <a:lumMod val="75000"/>
                </a:schemeClr>
              </a:solidFill>
              <a:latin typeface="Calibri Light" panose="020F0302020204030204" pitchFamily="34" charset="0"/>
              <a:cs typeface="Calibri Light" panose="020F0302020204030204" pitchFamily="34" charset="0"/>
            </a:endParaRPr>
          </a:p>
          <a:p>
            <a:r>
              <a:rPr lang="en-GB" b="1" dirty="0">
                <a:solidFill>
                  <a:srgbClr val="0070C0"/>
                </a:solidFill>
                <a:latin typeface="Calibri Light" panose="020F0302020204030204" pitchFamily="34" charset="0"/>
                <a:cs typeface="Calibri Light" panose="020F0302020204030204" pitchFamily="34" charset="0"/>
              </a:rPr>
              <a:t>Possible homework may include:</a:t>
            </a:r>
          </a:p>
          <a:p>
            <a:pPr marL="971550" lvl="1" indent="-514350">
              <a:buFont typeface="+mj-lt"/>
              <a:buAutoNum type="arabicPeriod"/>
            </a:pPr>
            <a:r>
              <a:rPr lang="en-GB" b="1" dirty="0">
                <a:solidFill>
                  <a:srgbClr val="7030A0"/>
                </a:solidFill>
                <a:latin typeface="Calibri Light" panose="020F0302020204030204" pitchFamily="34" charset="0"/>
                <a:cs typeface="Calibri Light" panose="020F0302020204030204" pitchFamily="34" charset="0"/>
              </a:rPr>
              <a:t>D</a:t>
            </a:r>
            <a:r>
              <a:rPr lang="en-GB" b="1" dirty="0" smtClean="0">
                <a:solidFill>
                  <a:srgbClr val="7030A0"/>
                </a:solidFill>
                <a:latin typeface="Calibri Light" panose="020F0302020204030204" pitchFamily="34" charset="0"/>
                <a:cs typeface="Calibri Light" panose="020F0302020204030204" pitchFamily="34" charset="0"/>
              </a:rPr>
              <a:t>eveloping </a:t>
            </a:r>
            <a:r>
              <a:rPr lang="en-GB" b="1" dirty="0">
                <a:solidFill>
                  <a:srgbClr val="7030A0"/>
                </a:solidFill>
                <a:latin typeface="Calibri Light" panose="020F0302020204030204" pitchFamily="34" charset="0"/>
                <a:cs typeface="Calibri Light" panose="020F0302020204030204" pitchFamily="34" charset="0"/>
              </a:rPr>
              <a:t>work set in </a:t>
            </a:r>
            <a:r>
              <a:rPr lang="en-GB" b="1" dirty="0" smtClean="0">
                <a:solidFill>
                  <a:srgbClr val="7030A0"/>
                </a:solidFill>
                <a:latin typeface="Calibri Light" panose="020F0302020204030204" pitchFamily="34" charset="0"/>
                <a:cs typeface="Calibri Light" panose="020F0302020204030204" pitchFamily="34" charset="0"/>
              </a:rPr>
              <a:t>class, </a:t>
            </a:r>
            <a:r>
              <a:rPr lang="en-GB" b="1" dirty="0">
                <a:solidFill>
                  <a:srgbClr val="7030A0"/>
                </a:solidFill>
                <a:latin typeface="Calibri Light" panose="020F0302020204030204" pitchFamily="34" charset="0"/>
                <a:cs typeface="Calibri Light" panose="020F0302020204030204" pitchFamily="34" charset="0"/>
              </a:rPr>
              <a:t>in order to demonstrate learning and independence.</a:t>
            </a:r>
          </a:p>
          <a:p>
            <a:pPr marL="971550" lvl="1" indent="-514350">
              <a:buFont typeface="+mj-lt"/>
              <a:buAutoNum type="arabicPeriod"/>
            </a:pPr>
            <a:r>
              <a:rPr lang="en-GB" b="1" dirty="0">
                <a:solidFill>
                  <a:srgbClr val="0070C0"/>
                </a:solidFill>
                <a:latin typeface="Calibri Light" panose="020F0302020204030204" pitchFamily="34" charset="0"/>
                <a:cs typeface="Calibri Light" panose="020F0302020204030204" pitchFamily="34" charset="0"/>
              </a:rPr>
              <a:t>Reading – usually accompanied with a short summary or parental signature.</a:t>
            </a:r>
          </a:p>
          <a:p>
            <a:pPr marL="971550" lvl="1" indent="-514350">
              <a:buFont typeface="+mj-lt"/>
              <a:buAutoNum type="arabicPeriod"/>
            </a:pPr>
            <a:r>
              <a:rPr lang="en-GB" b="1" dirty="0">
                <a:solidFill>
                  <a:srgbClr val="7030A0"/>
                </a:solidFill>
                <a:latin typeface="Calibri Light" panose="020F0302020204030204" pitchFamily="34" charset="0"/>
                <a:cs typeface="Calibri Light" panose="020F0302020204030204" pitchFamily="34" charset="0"/>
              </a:rPr>
              <a:t>Creative </a:t>
            </a:r>
            <a:r>
              <a:rPr lang="en-GB" b="1" dirty="0" smtClean="0">
                <a:solidFill>
                  <a:srgbClr val="7030A0"/>
                </a:solidFill>
                <a:latin typeface="Calibri Light" panose="020F0302020204030204" pitchFamily="34" charset="0"/>
                <a:cs typeface="Calibri Light" panose="020F0302020204030204" pitchFamily="34" charset="0"/>
              </a:rPr>
              <a:t>writing: short </a:t>
            </a:r>
            <a:r>
              <a:rPr lang="en-GB" b="1" dirty="0">
                <a:solidFill>
                  <a:srgbClr val="7030A0"/>
                </a:solidFill>
                <a:latin typeface="Calibri Light" panose="020F0302020204030204" pitchFamily="34" charset="0"/>
                <a:cs typeface="Calibri Light" panose="020F0302020204030204" pitchFamily="34" charset="0"/>
              </a:rPr>
              <a:t>story, diary entry or article writing.</a:t>
            </a:r>
          </a:p>
          <a:p>
            <a:pPr marL="971550" lvl="1" indent="-514350">
              <a:buFont typeface="+mj-lt"/>
              <a:buAutoNum type="arabicPeriod"/>
            </a:pPr>
            <a:r>
              <a:rPr lang="en-GB" b="1" dirty="0">
                <a:solidFill>
                  <a:srgbClr val="0070C0"/>
                </a:solidFill>
                <a:latin typeface="Calibri Light" panose="020F0302020204030204" pitchFamily="34" charset="0"/>
                <a:cs typeface="Calibri Light" panose="020F0302020204030204" pitchFamily="34" charset="0"/>
              </a:rPr>
              <a:t>Planning or mind-mapping </a:t>
            </a:r>
            <a:r>
              <a:rPr lang="en-GB" b="1" dirty="0" smtClean="0">
                <a:solidFill>
                  <a:srgbClr val="0070C0"/>
                </a:solidFill>
                <a:latin typeface="Calibri Light" panose="020F0302020204030204" pitchFamily="34" charset="0"/>
                <a:cs typeface="Calibri Light" panose="020F0302020204030204" pitchFamily="34" charset="0"/>
              </a:rPr>
              <a:t>in order to </a:t>
            </a:r>
            <a:r>
              <a:rPr lang="en-GB" b="1" dirty="0">
                <a:solidFill>
                  <a:srgbClr val="0070C0"/>
                </a:solidFill>
                <a:latin typeface="Calibri Light" panose="020F0302020204030204" pitchFamily="34" charset="0"/>
                <a:cs typeface="Calibri Light" panose="020F0302020204030204" pitchFamily="34" charset="0"/>
              </a:rPr>
              <a:t>revise a </a:t>
            </a:r>
            <a:r>
              <a:rPr lang="en-GB" b="1" dirty="0" smtClean="0">
                <a:solidFill>
                  <a:srgbClr val="0070C0"/>
                </a:solidFill>
                <a:latin typeface="Calibri Light" panose="020F0302020204030204" pitchFamily="34" charset="0"/>
                <a:cs typeface="Calibri Light" panose="020F0302020204030204" pitchFamily="34" charset="0"/>
              </a:rPr>
              <a:t>topic.</a:t>
            </a:r>
          </a:p>
          <a:p>
            <a:pPr marL="971550" lvl="1" indent="-514350">
              <a:buFont typeface="+mj-lt"/>
              <a:buAutoNum type="arabicPeriod"/>
            </a:pPr>
            <a:r>
              <a:rPr lang="en-GB" b="1" dirty="0" smtClean="0">
                <a:solidFill>
                  <a:srgbClr val="7030A0"/>
                </a:solidFill>
                <a:latin typeface="Calibri Light" panose="020F0302020204030204" pitchFamily="34" charset="0"/>
                <a:cs typeface="Calibri Light" panose="020F0302020204030204" pitchFamily="34" charset="0"/>
              </a:rPr>
              <a:t>Spellings </a:t>
            </a:r>
            <a:r>
              <a:rPr lang="en-GB" b="1" dirty="0">
                <a:solidFill>
                  <a:srgbClr val="7030A0"/>
                </a:solidFill>
                <a:latin typeface="Calibri Light" panose="020F0302020204030204" pitchFamily="34" charset="0"/>
                <a:cs typeface="Calibri Light" panose="020F0302020204030204" pitchFamily="34" charset="0"/>
              </a:rPr>
              <a:t>to support the learning in class.  These may be key word spellings or individual spellings that the student has problems with.</a:t>
            </a:r>
          </a:p>
          <a:p>
            <a:pPr marL="971550" lvl="1" indent="-514350">
              <a:buFont typeface="+mj-lt"/>
              <a:buAutoNum type="arabicPeriod"/>
            </a:pPr>
            <a:r>
              <a:rPr lang="en-GB" b="1" dirty="0">
                <a:solidFill>
                  <a:srgbClr val="0070C0"/>
                </a:solidFill>
                <a:latin typeface="Calibri Light" panose="020F0302020204030204" pitchFamily="34" charset="0"/>
                <a:cs typeface="Calibri Light" panose="020F0302020204030204" pitchFamily="34" charset="0"/>
              </a:rPr>
              <a:t>Practising a speech at home for delivery in class.</a:t>
            </a:r>
          </a:p>
          <a:p>
            <a:pPr marL="971550" lvl="1" indent="-514350">
              <a:buFont typeface="+mj-lt"/>
              <a:buAutoNum type="arabicPeriod"/>
            </a:pPr>
            <a:r>
              <a:rPr lang="en-GB" b="1" dirty="0">
                <a:solidFill>
                  <a:srgbClr val="7030A0"/>
                </a:solidFill>
                <a:latin typeface="Calibri Light" panose="020F0302020204030204" pitchFamily="34" charset="0"/>
                <a:cs typeface="Calibri Light" panose="020F0302020204030204" pitchFamily="34" charset="0"/>
              </a:rPr>
              <a:t>Interviewing a family member or friend about a topic relating to the class work.</a:t>
            </a:r>
          </a:p>
          <a:p>
            <a:pPr marL="971550" lvl="1" indent="-514350">
              <a:buFont typeface="+mj-lt"/>
              <a:buAutoNum type="arabicPeriod"/>
            </a:pPr>
            <a:r>
              <a:rPr lang="en-GB" b="1" dirty="0">
                <a:solidFill>
                  <a:srgbClr val="0070C0"/>
                </a:solidFill>
                <a:latin typeface="Calibri Light" panose="020F0302020204030204" pitchFamily="34" charset="0"/>
                <a:cs typeface="Calibri Light" panose="020F0302020204030204" pitchFamily="34" charset="0"/>
              </a:rPr>
              <a:t>Takeaway menu – students own choice from list provided.</a:t>
            </a:r>
          </a:p>
          <a:p>
            <a:pPr marL="971550" lvl="1" indent="-514350">
              <a:buFont typeface="+mj-lt"/>
              <a:buAutoNum type="arabicPeriod"/>
            </a:pPr>
            <a:r>
              <a:rPr lang="en-GB" b="1" dirty="0">
                <a:solidFill>
                  <a:srgbClr val="7030A0"/>
                </a:solidFill>
                <a:latin typeface="Calibri Light" panose="020F0302020204030204" pitchFamily="34" charset="0"/>
                <a:cs typeface="Calibri Light" panose="020F0302020204030204" pitchFamily="34" charset="0"/>
              </a:rPr>
              <a:t>DIRT paragraphing writing.</a:t>
            </a:r>
          </a:p>
        </p:txBody>
      </p:sp>
      <p:pic>
        <p:nvPicPr>
          <p:cNvPr id="4" name="Picture 3"/>
          <p:cNvPicPr>
            <a:picLocks noChangeAspect="1"/>
          </p:cNvPicPr>
          <p:nvPr/>
        </p:nvPicPr>
        <p:blipFill>
          <a:blip r:embed="rId5"/>
          <a:stretch>
            <a:fillRect/>
          </a:stretch>
        </p:blipFill>
        <p:spPr>
          <a:xfrm>
            <a:off x="10829146" y="274638"/>
            <a:ext cx="1066892" cy="1012024"/>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175072747"/>
      </p:ext>
    </p:extLst>
  </p:cSld>
  <p:clrMapOvr>
    <a:masterClrMapping/>
  </p:clrMapOvr>
  <mc:AlternateContent xmlns:mc="http://schemas.openxmlformats.org/markup-compatibility/2006">
    <mc:Choice xmlns:p14="http://schemas.microsoft.com/office/powerpoint/2010/main" Requires="p14">
      <p:transition spd="slow" p14:dur="900" advTm="42611">
        <p14:flythrough hasBounce="1"/>
      </p:transition>
    </mc:Choice>
    <mc:Fallback>
      <p:transition spd="slow" advTm="426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2" presetClass="entr" presetSubtype="4"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anim calcmode="lin" valueType="num">
                                      <p:cBhvr additive="base">
                                        <p:cTn id="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0" end="0"/>
                                            </p:txEl>
                                          </p:spTgt>
                                        </p:tgtEl>
                                        <p:attrNameLst>
                                          <p:attrName>style.visibility</p:attrName>
                                        </p:attrNameLst>
                                      </p:cBhvr>
                                      <p:to>
                                        <p:strVal val="visible"/>
                                      </p:to>
                                    </p:set>
                                    <p:anim calcmode="lin" valueType="num">
                                      <p:cBhvr additive="base">
                                        <p:cTn id="4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 end="1"/>
                                            </p:txEl>
                                          </p:spTgt>
                                        </p:tgtEl>
                                        <p:attrNameLst>
                                          <p:attrName>style.visibility</p:attrName>
                                        </p:attrNameLst>
                                      </p:cBhvr>
                                      <p:to>
                                        <p:strVal val="visible"/>
                                      </p:to>
                                    </p:set>
                                    <p:anim calcmode="lin" valueType="num">
                                      <p:cBhvr additive="base">
                                        <p:cTn id="5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3"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869" y="-41859"/>
            <a:ext cx="10515600" cy="1325563"/>
          </a:xfrm>
        </p:spPr>
        <p:txBody>
          <a:bodyPr>
            <a:normAutofit/>
          </a:bodyPr>
          <a:lstStyle/>
          <a:p>
            <a:pPr algn="ctr"/>
            <a:r>
              <a:rPr lang="en-GB" sz="4000" b="1" u="sng" dirty="0" smtClean="0">
                <a:latin typeface="Calibri Light" panose="020F0302020204030204" pitchFamily="34" charset="0"/>
                <a:cs typeface="Calibri Light" panose="020F0302020204030204" pitchFamily="34" charset="0"/>
              </a:rPr>
              <a:t>Assessments </a:t>
            </a:r>
            <a:r>
              <a:rPr lang="en-GB" sz="4000" b="1" u="sng" dirty="0">
                <a:latin typeface="Calibri Light" panose="020F0302020204030204" pitchFamily="34" charset="0"/>
                <a:cs typeface="Calibri Light" panose="020F0302020204030204" pitchFamily="34" charset="0"/>
              </a:rPr>
              <a:t>in the English Department</a:t>
            </a:r>
          </a:p>
        </p:txBody>
      </p:sp>
      <p:sp>
        <p:nvSpPr>
          <p:cNvPr id="3" name="Content Placeholder 2"/>
          <p:cNvSpPr>
            <a:spLocks noGrp="1"/>
          </p:cNvSpPr>
          <p:nvPr>
            <p:ph idx="1"/>
          </p:nvPr>
        </p:nvSpPr>
        <p:spPr>
          <a:xfrm>
            <a:off x="260807" y="1283704"/>
            <a:ext cx="11182662" cy="5301734"/>
          </a:xfrm>
          <a:ln>
            <a:solidFill>
              <a:schemeClr val="accent1"/>
            </a:solidFill>
          </a:ln>
        </p:spPr>
        <p:txBody>
          <a:bodyPr>
            <a:noAutofit/>
          </a:bodyPr>
          <a:lstStyle/>
          <a:p>
            <a:pPr marL="914400" lvl="1" indent="-457200">
              <a:buFont typeface="+mj-lt"/>
              <a:buAutoNum type="arabicPeriod"/>
            </a:pPr>
            <a:r>
              <a:rPr lang="en-GB" sz="2200" b="1" dirty="0" smtClean="0">
                <a:solidFill>
                  <a:srgbClr val="7030A0"/>
                </a:solidFill>
                <a:latin typeface="Calibri Light" panose="020F0302020204030204" pitchFamily="34" charset="0"/>
                <a:cs typeface="Calibri Light" panose="020F0302020204030204" pitchFamily="34" charset="0"/>
              </a:rPr>
              <a:t>At </a:t>
            </a:r>
            <a:r>
              <a:rPr lang="en-GB" sz="2200" b="1" dirty="0">
                <a:solidFill>
                  <a:srgbClr val="7030A0"/>
                </a:solidFill>
                <a:latin typeface="Calibri Light" panose="020F0302020204030204" pitchFamily="34" charset="0"/>
                <a:cs typeface="Calibri Light" panose="020F0302020204030204" pitchFamily="34" charset="0"/>
              </a:rPr>
              <a:t>the beginning of each unit, we will complete a </a:t>
            </a:r>
            <a:r>
              <a:rPr lang="en-GB" sz="2200" u="sng" dirty="0" smtClean="0">
                <a:solidFill>
                  <a:srgbClr val="7030A0"/>
                </a:solidFill>
                <a:latin typeface="Calibri Light" panose="020F0302020204030204" pitchFamily="34" charset="0"/>
                <a:cs typeface="Calibri Light" panose="020F0302020204030204" pitchFamily="34" charset="0"/>
              </a:rPr>
              <a:t>mini review. </a:t>
            </a:r>
          </a:p>
          <a:p>
            <a:pPr marL="914400" lvl="1" indent="-457200">
              <a:buFont typeface="+mj-lt"/>
              <a:buAutoNum type="arabicPeriod"/>
            </a:pPr>
            <a:r>
              <a:rPr lang="en-GB" sz="2200" b="1" dirty="0" smtClean="0">
                <a:solidFill>
                  <a:srgbClr val="7030A0"/>
                </a:solidFill>
                <a:latin typeface="Calibri Light" panose="020F0302020204030204" pitchFamily="34" charset="0"/>
                <a:cs typeface="Calibri Light" panose="020F0302020204030204" pitchFamily="34" charset="0"/>
              </a:rPr>
              <a:t>Following the mini review, whole class feedback is provided to the students, focussing on areas students have performed well in and areas of development. </a:t>
            </a:r>
            <a:r>
              <a:rPr lang="en-GB" sz="2200" b="1" dirty="0" smtClean="0">
                <a:solidFill>
                  <a:srgbClr val="0070C0"/>
                </a:solidFill>
                <a:latin typeface="Calibri Light" panose="020F0302020204030204" pitchFamily="34" charset="0"/>
                <a:cs typeface="Calibri Light" panose="020F0302020204030204" pitchFamily="34" charset="0"/>
              </a:rPr>
              <a:t>  </a:t>
            </a:r>
          </a:p>
          <a:p>
            <a:pPr marL="914400" lvl="1" indent="-457200">
              <a:buFont typeface="+mj-lt"/>
              <a:buAutoNum type="arabicPeriod"/>
            </a:pPr>
            <a:r>
              <a:rPr lang="en-GB" sz="2200" b="1" dirty="0" smtClean="0">
                <a:solidFill>
                  <a:srgbClr val="7030A0"/>
                </a:solidFill>
                <a:latin typeface="Calibri Light" panose="020F0302020204030204" pitchFamily="34" charset="0"/>
                <a:cs typeface="Calibri Light" panose="020F0302020204030204" pitchFamily="34" charset="0"/>
              </a:rPr>
              <a:t>Students then improve their work in feedback lesson, in which they work on developing their reading and writing skills, so as to help them master the assessment objectives. Students set themselves targets for the rest of the unit.  We call this ‘DIRT’ (dedicated individual reflection time).</a:t>
            </a:r>
          </a:p>
          <a:p>
            <a:pPr marL="914400" lvl="1" indent="-457200">
              <a:buFont typeface="+mj-lt"/>
              <a:buAutoNum type="arabicPeriod"/>
            </a:pPr>
            <a:r>
              <a:rPr lang="en-GB" sz="2200" b="1" u="sng" dirty="0" smtClean="0">
                <a:solidFill>
                  <a:srgbClr val="0070C0"/>
                </a:solidFill>
                <a:latin typeface="Calibri Light" panose="020F0302020204030204" pitchFamily="34" charset="0"/>
                <a:cs typeface="Calibri Light" panose="020F0302020204030204" pitchFamily="34" charset="0"/>
              </a:rPr>
              <a:t>End of Unit Assessments</a:t>
            </a:r>
            <a:r>
              <a:rPr lang="en-GB" sz="2200" b="1" dirty="0" smtClean="0">
                <a:solidFill>
                  <a:srgbClr val="0070C0"/>
                </a:solidFill>
                <a:latin typeface="Calibri Light" panose="020F0302020204030204" pitchFamily="34" charset="0"/>
                <a:cs typeface="Calibri Light" panose="020F0302020204030204" pitchFamily="34" charset="0"/>
              </a:rPr>
              <a:t>: We </a:t>
            </a:r>
            <a:r>
              <a:rPr lang="en-GB" sz="2200" b="1" dirty="0">
                <a:solidFill>
                  <a:srgbClr val="0070C0"/>
                </a:solidFill>
                <a:latin typeface="Calibri Light" panose="020F0302020204030204" pitchFamily="34" charset="0"/>
                <a:cs typeface="Calibri Light" panose="020F0302020204030204" pitchFamily="34" charset="0"/>
              </a:rPr>
              <a:t>assess </a:t>
            </a:r>
            <a:r>
              <a:rPr lang="en-GB" sz="2200" b="1" dirty="0" smtClean="0">
                <a:solidFill>
                  <a:srgbClr val="0070C0"/>
                </a:solidFill>
                <a:latin typeface="Calibri Light" panose="020F0302020204030204" pitchFamily="34" charset="0"/>
                <a:cs typeface="Calibri Light" panose="020F0302020204030204" pitchFamily="34" charset="0"/>
              </a:rPr>
              <a:t>students at the end of each half-term using the mastery descriptors, based on assessment </a:t>
            </a:r>
            <a:r>
              <a:rPr lang="en-GB" sz="2200" b="1" dirty="0">
                <a:solidFill>
                  <a:srgbClr val="0070C0"/>
                </a:solidFill>
                <a:latin typeface="Calibri Light" panose="020F0302020204030204" pitchFamily="34" charset="0"/>
                <a:cs typeface="Calibri Light" panose="020F0302020204030204" pitchFamily="34" charset="0"/>
              </a:rPr>
              <a:t>objectives they are being assessed on for </a:t>
            </a:r>
            <a:r>
              <a:rPr lang="en-GB" sz="2200" b="1" dirty="0" smtClean="0">
                <a:solidFill>
                  <a:srgbClr val="0070C0"/>
                </a:solidFill>
                <a:latin typeface="Calibri Light" panose="020F0302020204030204" pitchFamily="34" charset="0"/>
                <a:cs typeface="Calibri Light" panose="020F0302020204030204" pitchFamily="34" charset="0"/>
              </a:rPr>
              <a:t>that specific </a:t>
            </a:r>
            <a:r>
              <a:rPr lang="en-GB" sz="2200" b="1" dirty="0">
                <a:solidFill>
                  <a:srgbClr val="0070C0"/>
                </a:solidFill>
                <a:latin typeface="Calibri Light" panose="020F0302020204030204" pitchFamily="34" charset="0"/>
                <a:cs typeface="Calibri Light" panose="020F0302020204030204" pitchFamily="34" charset="0"/>
              </a:rPr>
              <a:t>unit</a:t>
            </a:r>
            <a:r>
              <a:rPr lang="en-GB" sz="2200" b="1" dirty="0" smtClean="0">
                <a:solidFill>
                  <a:srgbClr val="0070C0"/>
                </a:solidFill>
                <a:latin typeface="Calibri Light" panose="020F0302020204030204" pitchFamily="34" charset="0"/>
                <a:cs typeface="Calibri Light" panose="020F0302020204030204" pitchFamily="34" charset="0"/>
              </a:rPr>
              <a:t>. These descriptors are then recorded on Go4schools and students write their targets in the front of their English books on progress trackers.  </a:t>
            </a:r>
            <a:endParaRPr lang="en-GB" sz="2200" b="1" dirty="0">
              <a:solidFill>
                <a:srgbClr val="0070C0"/>
              </a:solidFill>
              <a:latin typeface="Calibri Light" panose="020F0302020204030204" pitchFamily="34" charset="0"/>
              <a:cs typeface="Calibri Light" panose="020F0302020204030204" pitchFamily="34" charset="0"/>
            </a:endParaRPr>
          </a:p>
          <a:p>
            <a:pPr marL="914400" lvl="1" indent="-457200">
              <a:buFont typeface="+mj-lt"/>
              <a:buAutoNum type="arabicPeriod"/>
            </a:pPr>
            <a:r>
              <a:rPr lang="en-GB" sz="2200" b="1" dirty="0" smtClean="0">
                <a:solidFill>
                  <a:srgbClr val="0070C0"/>
                </a:solidFill>
                <a:latin typeface="Calibri Light" panose="020F0302020204030204" pitchFamily="34" charset="0"/>
                <a:cs typeface="Calibri Light" panose="020F0302020204030204" pitchFamily="34" charset="0"/>
              </a:rPr>
              <a:t>The mastery descriptors are aspiring, expected and exceptional. On Go4schools we record this as a C for aspiring; B for expected and A for exceptional. </a:t>
            </a:r>
          </a:p>
          <a:p>
            <a:pPr marL="914400" lvl="1" indent="-457200">
              <a:buFont typeface="+mj-lt"/>
              <a:buAutoNum type="arabicPeriod"/>
            </a:pPr>
            <a:r>
              <a:rPr lang="en-GB" sz="2200" b="1" dirty="0" smtClean="0">
                <a:solidFill>
                  <a:srgbClr val="7030A0"/>
                </a:solidFill>
                <a:latin typeface="Calibri Light" panose="020F0302020204030204" pitchFamily="34" charset="0"/>
                <a:cs typeface="Calibri Light" panose="020F0302020204030204" pitchFamily="34" charset="0"/>
              </a:rPr>
              <a:t>We encourage students to continuously review and edit their work, in order to master and develop their confidence with the different literature and language skills and to enable the best progress for each student.</a:t>
            </a:r>
            <a:endParaRPr lang="en-GB" sz="2200" b="1" dirty="0">
              <a:solidFill>
                <a:srgbClr val="7030A0"/>
              </a:solidFill>
              <a:latin typeface="Calibri Light" panose="020F0302020204030204" pitchFamily="34" charset="0"/>
              <a:cs typeface="Calibri Light" panose="020F0302020204030204" pitchFamily="34" charset="0"/>
            </a:endParaRPr>
          </a:p>
        </p:txBody>
      </p:sp>
      <p:pic>
        <p:nvPicPr>
          <p:cNvPr id="4" name="Picture 3"/>
          <p:cNvPicPr>
            <a:picLocks noChangeAspect="1"/>
          </p:cNvPicPr>
          <p:nvPr/>
        </p:nvPicPr>
        <p:blipFill>
          <a:blip r:embed="rId5"/>
          <a:stretch>
            <a:fillRect/>
          </a:stretch>
        </p:blipFill>
        <p:spPr>
          <a:xfrm>
            <a:off x="10910023" y="179788"/>
            <a:ext cx="1066892" cy="1012024"/>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813744495"/>
      </p:ext>
    </p:extLst>
  </p:cSld>
  <p:clrMapOvr>
    <a:masterClrMapping/>
  </p:clrMapOvr>
  <mc:AlternateContent xmlns:mc="http://schemas.openxmlformats.org/markup-compatibility/2006">
    <mc:Choice xmlns:p14="http://schemas.microsoft.com/office/powerpoint/2010/main" Requires="p14">
      <p:transition spd="slow" p14:dur="900" advTm="86028">
        <p14:flythrough hasBounce="1"/>
      </p:transition>
    </mc:Choice>
    <mc:Fallback>
      <p:transition spd="slow" advTm="860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alibri Light" panose="020F0302020204030204" pitchFamily="34" charset="0"/>
                <a:cs typeface="Calibri Light" panose="020F0302020204030204" pitchFamily="34" charset="0"/>
              </a:rPr>
              <a:t>End of Year </a:t>
            </a:r>
            <a:r>
              <a:rPr lang="en-GB" b="1" u="sng" dirty="0" smtClean="0">
                <a:latin typeface="Calibri Light" panose="020F0302020204030204" pitchFamily="34" charset="0"/>
                <a:cs typeface="Calibri Light" panose="020F0302020204030204" pitchFamily="34" charset="0"/>
              </a:rPr>
              <a:t>7 Assessment/exam</a:t>
            </a:r>
            <a:endParaRPr lang="en-GB" b="1" u="sng"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a:ln>
            <a:solidFill>
              <a:schemeClr val="accent1"/>
            </a:solidFill>
          </a:ln>
        </p:spPr>
        <p:txBody>
          <a:bodyPr>
            <a:normAutofit/>
          </a:bodyPr>
          <a:lstStyle/>
          <a:p>
            <a:pPr marL="514350" indent="-514350">
              <a:buFont typeface="+mj-lt"/>
              <a:buAutoNum type="arabicPeriod"/>
            </a:pPr>
            <a:r>
              <a:rPr lang="en-GB" b="1" dirty="0">
                <a:solidFill>
                  <a:srgbClr val="0070C0"/>
                </a:solidFill>
                <a:latin typeface="Calibri Light" panose="020F0302020204030204" pitchFamily="34" charset="0"/>
                <a:cs typeface="Calibri Light" panose="020F0302020204030204" pitchFamily="34" charset="0"/>
              </a:rPr>
              <a:t>A one hour assessment in the classroom.</a:t>
            </a:r>
          </a:p>
          <a:p>
            <a:pPr marL="514350" indent="-514350">
              <a:buFont typeface="+mj-lt"/>
              <a:buAutoNum type="arabicPeriod"/>
            </a:pPr>
            <a:r>
              <a:rPr lang="en-GB" b="1" dirty="0">
                <a:solidFill>
                  <a:srgbClr val="7030A0"/>
                </a:solidFill>
                <a:latin typeface="Calibri Light" panose="020F0302020204030204" pitchFamily="34" charset="0"/>
                <a:cs typeface="Calibri Light" panose="020F0302020204030204" pitchFamily="34" charset="0"/>
              </a:rPr>
              <a:t>Students will be assessed on their reading and writing </a:t>
            </a:r>
            <a:r>
              <a:rPr lang="en-GB" b="1" dirty="0" smtClean="0">
                <a:solidFill>
                  <a:srgbClr val="7030A0"/>
                </a:solidFill>
                <a:latin typeface="Calibri Light" panose="020F0302020204030204" pitchFamily="34" charset="0"/>
                <a:cs typeface="Calibri Light" panose="020F0302020204030204" pitchFamily="34" charset="0"/>
              </a:rPr>
              <a:t>skills generally and not on one specific Scheme of work or text. </a:t>
            </a:r>
            <a:endParaRPr lang="en-GB" b="1" dirty="0">
              <a:solidFill>
                <a:srgbClr val="7030A0"/>
              </a:solidFill>
              <a:latin typeface="Calibri Light" panose="020F0302020204030204" pitchFamily="34" charset="0"/>
              <a:cs typeface="Calibri Light" panose="020F0302020204030204" pitchFamily="34" charset="0"/>
            </a:endParaRPr>
          </a:p>
          <a:p>
            <a:pPr marL="514350" indent="-514350">
              <a:buFont typeface="+mj-lt"/>
              <a:buAutoNum type="arabicPeriod"/>
            </a:pPr>
            <a:r>
              <a:rPr lang="en-GB" b="1" dirty="0">
                <a:solidFill>
                  <a:srgbClr val="0070C0"/>
                </a:solidFill>
                <a:latin typeface="Calibri Light" panose="020F0302020204030204" pitchFamily="34" charset="0"/>
                <a:cs typeface="Calibri Light" panose="020F0302020204030204" pitchFamily="34" charset="0"/>
              </a:rPr>
              <a:t>This is summative assessment </a:t>
            </a:r>
            <a:r>
              <a:rPr lang="en-GB" b="1" dirty="0" smtClean="0">
                <a:solidFill>
                  <a:srgbClr val="0070C0"/>
                </a:solidFill>
                <a:latin typeface="Calibri Light" panose="020F0302020204030204" pitchFamily="34" charset="0"/>
                <a:cs typeface="Calibri Light" panose="020F0302020204030204" pitchFamily="34" charset="0"/>
              </a:rPr>
              <a:t>in which students will receive written feedback for </a:t>
            </a:r>
            <a:r>
              <a:rPr lang="en-GB" b="1" dirty="0">
                <a:solidFill>
                  <a:srgbClr val="0070C0"/>
                </a:solidFill>
                <a:latin typeface="Calibri Light" panose="020F0302020204030204" pitchFamily="34" charset="0"/>
                <a:cs typeface="Calibri Light" panose="020F0302020204030204" pitchFamily="34" charset="0"/>
              </a:rPr>
              <a:t>the different assessment objectives assessed throughout the units. </a:t>
            </a:r>
            <a:endParaRPr lang="en-GB" b="1" dirty="0" smtClean="0">
              <a:solidFill>
                <a:srgbClr val="0070C0"/>
              </a:solidFill>
              <a:latin typeface="Calibri Light" panose="020F0302020204030204" pitchFamily="34" charset="0"/>
              <a:cs typeface="Calibri Light" panose="020F0302020204030204" pitchFamily="34" charset="0"/>
            </a:endParaRPr>
          </a:p>
          <a:p>
            <a:pPr marL="514350" indent="-514350">
              <a:buFont typeface="+mj-lt"/>
              <a:buAutoNum type="arabicPeriod"/>
            </a:pPr>
            <a:r>
              <a:rPr lang="en-GB" b="1" dirty="0" smtClean="0">
                <a:solidFill>
                  <a:srgbClr val="0070C0"/>
                </a:solidFill>
                <a:latin typeface="Calibri Light" panose="020F0302020204030204" pitchFamily="34" charset="0"/>
                <a:cs typeface="Calibri Light" panose="020F0302020204030204" pitchFamily="34" charset="0"/>
              </a:rPr>
              <a:t>This helps mirror the same expectations required to prepare students for their GCSE exams in Year 11 for English Language and English Literature which are 100% exam.</a:t>
            </a:r>
            <a:endParaRPr lang="en-GB" b="1" dirty="0">
              <a:solidFill>
                <a:srgbClr val="0070C0"/>
              </a:solidFill>
              <a:latin typeface="Calibri Light" panose="020F0302020204030204" pitchFamily="34" charset="0"/>
              <a:cs typeface="Calibri Light" panose="020F0302020204030204" pitchFamily="34" charset="0"/>
            </a:endParaRPr>
          </a:p>
        </p:txBody>
      </p:sp>
      <p:pic>
        <p:nvPicPr>
          <p:cNvPr id="4" name="Picture 3"/>
          <p:cNvPicPr>
            <a:picLocks noChangeAspect="1"/>
          </p:cNvPicPr>
          <p:nvPr/>
        </p:nvPicPr>
        <p:blipFill>
          <a:blip r:embed="rId5"/>
          <a:stretch>
            <a:fillRect/>
          </a:stretch>
        </p:blipFill>
        <p:spPr>
          <a:xfrm>
            <a:off x="10899485" y="274638"/>
            <a:ext cx="1066892" cy="1012024"/>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031963491"/>
      </p:ext>
    </p:extLst>
  </p:cSld>
  <p:clrMapOvr>
    <a:masterClrMapping/>
  </p:clrMapOvr>
  <mc:AlternateContent xmlns:mc="http://schemas.openxmlformats.org/markup-compatibility/2006">
    <mc:Choice xmlns:p14="http://schemas.microsoft.com/office/powerpoint/2010/main" Requires="p14">
      <p:transition spd="slow" p14:dur="900" advTm="36014">
        <p14:flythrough hasBounce="1"/>
      </p:transition>
    </mc:Choice>
    <mc:Fallback>
      <p:transition spd="slow" advTm="360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019F9-9718-42CC-9D3E-8F169D8DE590}"/>
              </a:ext>
            </a:extLst>
          </p:cNvPr>
          <p:cNvSpPr>
            <a:spLocks noGrp="1"/>
          </p:cNvSpPr>
          <p:nvPr>
            <p:ph type="title"/>
          </p:nvPr>
        </p:nvSpPr>
        <p:spPr>
          <a:xfrm>
            <a:off x="609600" y="0"/>
            <a:ext cx="10972800" cy="1143000"/>
          </a:xfrm>
        </p:spPr>
        <p:txBody>
          <a:bodyPr/>
          <a:lstStyle/>
          <a:p>
            <a:r>
              <a:rPr lang="en-GB" b="1" u="sng" dirty="0">
                <a:latin typeface="Calibri Light" panose="020F0302020204030204" pitchFamily="34" charset="0"/>
                <a:cs typeface="Calibri Light" panose="020F0302020204030204" pitchFamily="34" charset="0"/>
              </a:rPr>
              <a:t>How we Assess in English</a:t>
            </a:r>
          </a:p>
        </p:txBody>
      </p:sp>
      <p:sp>
        <p:nvSpPr>
          <p:cNvPr id="3" name="Content Placeholder 2">
            <a:extLst>
              <a:ext uri="{FF2B5EF4-FFF2-40B4-BE49-F238E27FC236}">
                <a16:creationId xmlns:a16="http://schemas.microsoft.com/office/drawing/2014/main" id="{66EE80CF-89C5-4C76-A8C7-20D1BEB73B64}"/>
              </a:ext>
            </a:extLst>
          </p:cNvPr>
          <p:cNvSpPr>
            <a:spLocks noGrp="1"/>
          </p:cNvSpPr>
          <p:nvPr>
            <p:ph idx="1"/>
          </p:nvPr>
        </p:nvSpPr>
        <p:spPr>
          <a:xfrm>
            <a:off x="440985" y="910884"/>
            <a:ext cx="10972800" cy="4525963"/>
          </a:xfrm>
        </p:spPr>
        <p:txBody>
          <a:bodyPr>
            <a:normAutofit lnSpcReduction="10000"/>
          </a:bodyPr>
          <a:lstStyle/>
          <a:p>
            <a:pPr marL="0" indent="0">
              <a:buNone/>
            </a:pPr>
            <a:r>
              <a:rPr lang="en-GB" b="1" u="sng" dirty="0"/>
              <a:t>Reading Skills:</a:t>
            </a:r>
          </a:p>
          <a:p>
            <a:pPr marL="0" indent="0">
              <a:buNone/>
            </a:pPr>
            <a:endParaRPr lang="en-GB" b="1" dirty="0"/>
          </a:p>
          <a:p>
            <a:pPr marL="0" indent="0">
              <a:buNone/>
            </a:pPr>
            <a:endParaRPr lang="en-GB" b="1" dirty="0"/>
          </a:p>
          <a:p>
            <a:pPr marL="0" indent="0">
              <a:buNone/>
            </a:pPr>
            <a:endParaRPr lang="en-GB" b="1" u="sng" dirty="0" smtClean="0"/>
          </a:p>
          <a:p>
            <a:pPr marL="0" indent="0">
              <a:buNone/>
            </a:pPr>
            <a:r>
              <a:rPr lang="en-GB" b="1" u="sng" dirty="0" smtClean="0"/>
              <a:t>Writing </a:t>
            </a:r>
            <a:r>
              <a:rPr lang="en-GB" b="1" u="sng" dirty="0"/>
              <a:t>Skills:</a:t>
            </a:r>
          </a:p>
          <a:p>
            <a:pPr marL="0" indent="0">
              <a:buNone/>
            </a:pPr>
            <a:endParaRPr lang="en-GB" b="1" u="sng" dirty="0"/>
          </a:p>
          <a:p>
            <a:pPr marL="0" indent="0">
              <a:buNone/>
            </a:pPr>
            <a:endParaRPr lang="en-GB" b="1" u="sng" dirty="0"/>
          </a:p>
          <a:p>
            <a:pPr marL="0" indent="0">
              <a:buNone/>
            </a:pPr>
            <a:endParaRPr lang="en-GB" b="1" u="sng" dirty="0" smtClean="0"/>
          </a:p>
          <a:p>
            <a:pPr marL="0" indent="0">
              <a:buNone/>
            </a:pPr>
            <a:r>
              <a:rPr lang="en-GB" b="1" u="sng" dirty="0" smtClean="0"/>
              <a:t>Speaking </a:t>
            </a:r>
            <a:r>
              <a:rPr lang="en-GB" b="1" u="sng" dirty="0"/>
              <a:t>and Listening:</a:t>
            </a:r>
          </a:p>
          <a:p>
            <a:pPr marL="0" indent="0">
              <a:buNone/>
            </a:pPr>
            <a:endParaRPr lang="en-GB" b="1" dirty="0"/>
          </a:p>
        </p:txBody>
      </p:sp>
      <p:graphicFrame>
        <p:nvGraphicFramePr>
          <p:cNvPr id="4" name="Table 3">
            <a:extLst>
              <a:ext uri="{FF2B5EF4-FFF2-40B4-BE49-F238E27FC236}">
                <a16:creationId xmlns:a16="http://schemas.microsoft.com/office/drawing/2014/main" id="{47D30A93-1BAC-4A58-8143-8E335F087160}"/>
              </a:ext>
            </a:extLst>
          </p:cNvPr>
          <p:cNvGraphicFramePr>
            <a:graphicFrameLocks noGrp="1"/>
          </p:cNvGraphicFramePr>
          <p:nvPr>
            <p:extLst>
              <p:ext uri="{D42A27DB-BD31-4B8C-83A1-F6EECF244321}">
                <p14:modId xmlns:p14="http://schemas.microsoft.com/office/powerpoint/2010/main" val="34716378"/>
              </p:ext>
            </p:extLst>
          </p:nvPr>
        </p:nvGraphicFramePr>
        <p:xfrm>
          <a:off x="378235" y="1456258"/>
          <a:ext cx="11454939" cy="1304544"/>
        </p:xfrm>
        <a:graphic>
          <a:graphicData uri="http://schemas.openxmlformats.org/drawingml/2006/table">
            <a:tbl>
              <a:tblPr firstRow="1" firstCol="1" bandRow="1">
                <a:tableStyleId>{5C22544A-7EE6-4342-B048-85BDC9FD1C3A}</a:tableStyleId>
              </a:tblPr>
              <a:tblGrid>
                <a:gridCol w="2483115">
                  <a:extLst>
                    <a:ext uri="{9D8B030D-6E8A-4147-A177-3AD203B41FA5}">
                      <a16:colId xmlns:a16="http://schemas.microsoft.com/office/drawing/2014/main" val="150114159"/>
                    </a:ext>
                  </a:extLst>
                </a:gridCol>
                <a:gridCol w="3040908">
                  <a:extLst>
                    <a:ext uri="{9D8B030D-6E8A-4147-A177-3AD203B41FA5}">
                      <a16:colId xmlns:a16="http://schemas.microsoft.com/office/drawing/2014/main" val="710022678"/>
                    </a:ext>
                  </a:extLst>
                </a:gridCol>
                <a:gridCol w="2879229">
                  <a:extLst>
                    <a:ext uri="{9D8B030D-6E8A-4147-A177-3AD203B41FA5}">
                      <a16:colId xmlns:a16="http://schemas.microsoft.com/office/drawing/2014/main" val="2102664940"/>
                    </a:ext>
                  </a:extLst>
                </a:gridCol>
                <a:gridCol w="3051687">
                  <a:extLst>
                    <a:ext uri="{9D8B030D-6E8A-4147-A177-3AD203B41FA5}">
                      <a16:colId xmlns:a16="http://schemas.microsoft.com/office/drawing/2014/main" val="521958160"/>
                    </a:ext>
                  </a:extLst>
                </a:gridCol>
              </a:tblGrid>
              <a:tr h="1032193">
                <a:tc>
                  <a:txBody>
                    <a:bodyPr/>
                    <a:lstStyle/>
                    <a:p>
                      <a:pPr algn="ctr">
                        <a:lnSpc>
                          <a:spcPct val="107000"/>
                        </a:lnSpc>
                        <a:spcAft>
                          <a:spcPts val="0"/>
                        </a:spcAft>
                      </a:pPr>
                      <a:r>
                        <a:rPr lang="en-GB" sz="2000" u="sng" dirty="0">
                          <a:solidFill>
                            <a:srgbClr val="0070C0"/>
                          </a:solidFill>
                          <a:effectLst/>
                        </a:rPr>
                        <a:t>AO1: </a:t>
                      </a:r>
                      <a:r>
                        <a:rPr lang="en-GB" sz="2000" dirty="0">
                          <a:solidFill>
                            <a:srgbClr val="0070C0"/>
                          </a:solidFill>
                          <a:effectLst/>
                        </a:rPr>
                        <a:t>Identifying and interpret explicit and implicit evidence from different </a:t>
                      </a:r>
                      <a:r>
                        <a:rPr lang="en-GB" sz="2000" dirty="0" smtClean="0">
                          <a:solidFill>
                            <a:srgbClr val="0070C0"/>
                          </a:solidFill>
                          <a:effectLst/>
                        </a:rPr>
                        <a:t>texts</a:t>
                      </a:r>
                      <a:endParaRPr lang="en-GB" sz="2000" dirty="0">
                        <a:solidFill>
                          <a:srgbClr val="0070C0"/>
                        </a:solidFill>
                        <a:effectLst/>
                      </a:endParaRPr>
                    </a:p>
                  </a:txBody>
                  <a:tcPr marL="68580" marR="68580" marT="0" marB="0">
                    <a:solidFill>
                      <a:srgbClr val="FFFF00"/>
                    </a:solidFill>
                  </a:tcPr>
                </a:tc>
                <a:tc>
                  <a:txBody>
                    <a:bodyPr/>
                    <a:lstStyle/>
                    <a:p>
                      <a:pPr algn="ctr">
                        <a:lnSpc>
                          <a:spcPct val="107000"/>
                        </a:lnSpc>
                        <a:spcAft>
                          <a:spcPts val="0"/>
                        </a:spcAft>
                      </a:pPr>
                      <a:r>
                        <a:rPr lang="en-GB" sz="2000" u="sng" dirty="0">
                          <a:solidFill>
                            <a:srgbClr val="0070C0"/>
                          </a:solidFill>
                          <a:effectLst/>
                        </a:rPr>
                        <a:t>AO2: </a:t>
                      </a:r>
                      <a:r>
                        <a:rPr lang="en-GB" sz="2000" dirty="0">
                          <a:solidFill>
                            <a:srgbClr val="0070C0"/>
                          </a:solidFill>
                          <a:effectLst/>
                        </a:rPr>
                        <a:t>Analyse how writers use language and structure to achieve effects</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tc>
                  <a:txBody>
                    <a:bodyPr/>
                    <a:lstStyle/>
                    <a:p>
                      <a:pPr algn="ctr">
                        <a:lnSpc>
                          <a:spcPct val="107000"/>
                        </a:lnSpc>
                        <a:spcAft>
                          <a:spcPts val="0"/>
                        </a:spcAft>
                      </a:pPr>
                      <a:r>
                        <a:rPr lang="en-GB" sz="2000" u="sng" dirty="0">
                          <a:solidFill>
                            <a:srgbClr val="0070C0"/>
                          </a:solidFill>
                          <a:effectLst/>
                        </a:rPr>
                        <a:t>AO3: </a:t>
                      </a:r>
                      <a:r>
                        <a:rPr lang="en-GB" sz="2000" dirty="0">
                          <a:solidFill>
                            <a:srgbClr val="0070C0"/>
                          </a:solidFill>
                          <a:effectLst/>
                        </a:rPr>
                        <a:t>Examine how time and place can influence how a text is written</a:t>
                      </a:r>
                    </a:p>
                    <a:p>
                      <a:pPr algn="ctr">
                        <a:lnSpc>
                          <a:spcPct val="107000"/>
                        </a:lnSpc>
                        <a:spcAft>
                          <a:spcPts val="0"/>
                        </a:spcAft>
                      </a:pPr>
                      <a:r>
                        <a:rPr lang="en-GB" sz="2000" dirty="0">
                          <a:solidFill>
                            <a:srgbClr val="0070C0"/>
                          </a:solidFill>
                          <a:effectLst/>
                        </a:rPr>
                        <a:t> </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tc>
                  <a:txBody>
                    <a:bodyPr/>
                    <a:lstStyle/>
                    <a:p>
                      <a:pPr algn="ctr">
                        <a:lnSpc>
                          <a:spcPct val="107000"/>
                        </a:lnSpc>
                        <a:spcAft>
                          <a:spcPts val="0"/>
                        </a:spcAft>
                      </a:pPr>
                      <a:r>
                        <a:rPr lang="en-GB" sz="2000" u="sng" dirty="0">
                          <a:solidFill>
                            <a:srgbClr val="0070C0"/>
                          </a:solidFill>
                          <a:effectLst/>
                        </a:rPr>
                        <a:t>AO4: </a:t>
                      </a:r>
                      <a:r>
                        <a:rPr lang="en-GB" sz="2000" dirty="0">
                          <a:solidFill>
                            <a:srgbClr val="0070C0"/>
                          </a:solidFill>
                          <a:effectLst/>
                        </a:rPr>
                        <a:t>Evaluate texts critically and support this with appropriate textual references</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3042316142"/>
                  </a:ext>
                </a:extLst>
              </a:tr>
            </a:tbl>
          </a:graphicData>
        </a:graphic>
      </p:graphicFrame>
      <p:graphicFrame>
        <p:nvGraphicFramePr>
          <p:cNvPr id="5" name="Table 4">
            <a:extLst>
              <a:ext uri="{FF2B5EF4-FFF2-40B4-BE49-F238E27FC236}">
                <a16:creationId xmlns:a16="http://schemas.microsoft.com/office/drawing/2014/main" id="{40A9B0D7-AC6A-4B9E-B560-ED8510CBF45D}"/>
              </a:ext>
            </a:extLst>
          </p:cNvPr>
          <p:cNvGraphicFramePr>
            <a:graphicFrameLocks noGrp="1"/>
          </p:cNvGraphicFramePr>
          <p:nvPr>
            <p:extLst>
              <p:ext uri="{D42A27DB-BD31-4B8C-83A1-F6EECF244321}">
                <p14:modId xmlns:p14="http://schemas.microsoft.com/office/powerpoint/2010/main" val="2520235904"/>
              </p:ext>
            </p:extLst>
          </p:nvPr>
        </p:nvGraphicFramePr>
        <p:xfrm>
          <a:off x="358825" y="3514355"/>
          <a:ext cx="11474349" cy="1174052"/>
        </p:xfrm>
        <a:graphic>
          <a:graphicData uri="http://schemas.openxmlformats.org/drawingml/2006/table">
            <a:tbl>
              <a:tblPr firstRow="1" firstCol="1" bandRow="1">
                <a:tableStyleId>{5C22544A-7EE6-4342-B048-85BDC9FD1C3A}</a:tableStyleId>
              </a:tblPr>
              <a:tblGrid>
                <a:gridCol w="5559230">
                  <a:extLst>
                    <a:ext uri="{9D8B030D-6E8A-4147-A177-3AD203B41FA5}">
                      <a16:colId xmlns:a16="http://schemas.microsoft.com/office/drawing/2014/main" val="762505150"/>
                    </a:ext>
                  </a:extLst>
                </a:gridCol>
                <a:gridCol w="5915119">
                  <a:extLst>
                    <a:ext uri="{9D8B030D-6E8A-4147-A177-3AD203B41FA5}">
                      <a16:colId xmlns:a16="http://schemas.microsoft.com/office/drawing/2014/main" val="1055881122"/>
                    </a:ext>
                  </a:extLst>
                </a:gridCol>
              </a:tblGrid>
              <a:tr h="0">
                <a:tc>
                  <a:txBody>
                    <a:bodyPr/>
                    <a:lstStyle/>
                    <a:p>
                      <a:pPr>
                        <a:lnSpc>
                          <a:spcPct val="107000"/>
                        </a:lnSpc>
                        <a:spcAft>
                          <a:spcPts val="0"/>
                        </a:spcAft>
                      </a:pPr>
                      <a:r>
                        <a:rPr lang="en-GB" sz="2400" u="sng" dirty="0">
                          <a:solidFill>
                            <a:srgbClr val="0070C0"/>
                          </a:solidFill>
                          <a:effectLst/>
                        </a:rPr>
                        <a:t>AO5: </a:t>
                      </a:r>
                      <a:r>
                        <a:rPr lang="en-GB" sz="2000" dirty="0">
                          <a:solidFill>
                            <a:srgbClr val="0070C0"/>
                          </a:solidFill>
                          <a:effectLst/>
                        </a:rPr>
                        <a:t>Write</a:t>
                      </a:r>
                      <a:r>
                        <a:rPr lang="en-GB" sz="2400" dirty="0">
                          <a:solidFill>
                            <a:srgbClr val="0070C0"/>
                          </a:solidFill>
                          <a:effectLst/>
                        </a:rPr>
                        <a:t> imaginatively with ideas developed appropriate to form and purpose and accurate spelling</a:t>
                      </a:r>
                      <a:endParaRPr lang="en-GB" sz="2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6">
                        <a:lumMod val="40000"/>
                        <a:lumOff val="60000"/>
                      </a:schemeClr>
                    </a:solidFill>
                  </a:tcPr>
                </a:tc>
                <a:tc>
                  <a:txBody>
                    <a:bodyPr/>
                    <a:lstStyle/>
                    <a:p>
                      <a:pPr>
                        <a:lnSpc>
                          <a:spcPct val="107000"/>
                        </a:lnSpc>
                        <a:spcAft>
                          <a:spcPts val="0"/>
                        </a:spcAft>
                      </a:pPr>
                      <a:r>
                        <a:rPr lang="en-GB" sz="2400" u="sng" dirty="0">
                          <a:solidFill>
                            <a:srgbClr val="0070C0"/>
                          </a:solidFill>
                          <a:effectLst/>
                        </a:rPr>
                        <a:t>AO6: </a:t>
                      </a:r>
                      <a:r>
                        <a:rPr lang="en-GB" sz="2400" dirty="0">
                          <a:solidFill>
                            <a:srgbClr val="0070C0"/>
                          </a:solidFill>
                          <a:effectLst/>
                        </a:rPr>
                        <a:t>Describe using powerful vocabulary varied sentence types and punctuation for effect.</a:t>
                      </a:r>
                      <a:endParaRPr lang="en-GB" sz="2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6">
                        <a:lumMod val="40000"/>
                        <a:lumOff val="60000"/>
                      </a:schemeClr>
                    </a:solidFill>
                  </a:tcPr>
                </a:tc>
                <a:extLst>
                  <a:ext uri="{0D108BD9-81ED-4DB2-BD59-A6C34878D82A}">
                    <a16:rowId xmlns:a16="http://schemas.microsoft.com/office/drawing/2014/main" val="3536552970"/>
                  </a:ext>
                </a:extLst>
              </a:tr>
            </a:tbl>
          </a:graphicData>
        </a:graphic>
      </p:graphicFrame>
      <p:sp>
        <p:nvSpPr>
          <p:cNvPr id="6" name="Rectangle 5">
            <a:extLst>
              <a:ext uri="{FF2B5EF4-FFF2-40B4-BE49-F238E27FC236}">
                <a16:creationId xmlns:a16="http://schemas.microsoft.com/office/drawing/2014/main" id="{E1D731FA-779C-487A-B5DD-71083083010B}"/>
              </a:ext>
            </a:extLst>
          </p:cNvPr>
          <p:cNvSpPr/>
          <p:nvPr/>
        </p:nvSpPr>
        <p:spPr>
          <a:xfrm>
            <a:off x="440983" y="5436847"/>
            <a:ext cx="11474349" cy="487506"/>
          </a:xfrm>
          <a:prstGeom prst="rect">
            <a:avLst/>
          </a:prstGeom>
          <a:solidFill>
            <a:schemeClr val="accent5">
              <a:lumMod val="40000"/>
              <a:lumOff val="60000"/>
            </a:schemeClr>
          </a:solidFill>
        </p:spPr>
        <p:txBody>
          <a:bodyPr wrap="square">
            <a:spAutoFit/>
          </a:bodyPr>
          <a:lstStyle/>
          <a:p>
            <a:pPr>
              <a:lnSpc>
                <a:spcPct val="107000"/>
              </a:lnSpc>
              <a:spcAft>
                <a:spcPts val="800"/>
              </a:spcAft>
            </a:pPr>
            <a:r>
              <a:rPr lang="en-GB" sz="2400" b="1" u="sng" dirty="0">
                <a:solidFill>
                  <a:srgbClr val="0070C0"/>
                </a:solidFill>
                <a:latin typeface="Calibri" panose="020F0502020204030204" pitchFamily="34" charset="0"/>
                <a:ea typeface="Calibri" panose="020F0502020204030204" pitchFamily="34" charset="0"/>
                <a:cs typeface="Times New Roman" panose="02020603050405020304" pitchFamily="18" charset="0"/>
              </a:rPr>
              <a:t>AO9: </a:t>
            </a:r>
            <a:r>
              <a:rPr lang="en-GB"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Speaking and Listening </a:t>
            </a:r>
            <a:r>
              <a:rPr lang="en-GB" sz="24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 </a:t>
            </a:r>
            <a:r>
              <a:rPr lang="en-GB"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Communicate ideas clearly using spoken standard English</a:t>
            </a:r>
            <a:endParaRPr lang="en-GB" sz="2400"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5"/>
          <a:stretch>
            <a:fillRect/>
          </a:stretch>
        </p:blipFill>
        <p:spPr>
          <a:xfrm>
            <a:off x="10848440" y="185622"/>
            <a:ext cx="1066892" cy="1012024"/>
          </a:xfrm>
          <a:prstGeom prst="rect">
            <a:avLst/>
          </a:prstGeom>
        </p:spPr>
      </p:pic>
      <p:pic>
        <p:nvPicPr>
          <p:cNvPr id="9" name="Audi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083115532"/>
      </p:ext>
    </p:extLst>
  </p:cSld>
  <p:clrMapOvr>
    <a:masterClrMapping/>
  </p:clrMapOvr>
  <mc:AlternateContent xmlns:mc="http://schemas.openxmlformats.org/markup-compatibility/2006">
    <mc:Choice xmlns:p14="http://schemas.microsoft.com/office/powerpoint/2010/main" Requires="p14">
      <p:transition spd="slow" p14:dur="900" advTm="14829">
        <p14:flythrough hasBounce="1"/>
      </p:transition>
    </mc:Choice>
    <mc:Fallback>
      <p:transition spd="slow" advTm="148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9"/>
                </p:tgtEl>
              </p:cMediaNode>
            </p:audio>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D60D212-8127-413E-BF59-5345E735408A}"/>
              </a:ext>
            </a:extLst>
          </p:cNvPr>
          <p:cNvSpPr txBox="1"/>
          <p:nvPr/>
        </p:nvSpPr>
        <p:spPr>
          <a:xfrm>
            <a:off x="2429022" y="168812"/>
            <a:ext cx="6794695" cy="523220"/>
          </a:xfrm>
          <a:prstGeom prst="rect">
            <a:avLst/>
          </a:prstGeom>
          <a:noFill/>
        </p:spPr>
        <p:txBody>
          <a:bodyPr wrap="square" rtlCol="0">
            <a:spAutoFit/>
          </a:bodyPr>
          <a:lstStyle/>
          <a:p>
            <a:pPr algn="ctr"/>
            <a:r>
              <a:rPr lang="en-GB" sz="2800" b="1" u="sng" dirty="0"/>
              <a:t>English Overview KS3</a:t>
            </a:r>
          </a:p>
        </p:txBody>
      </p:sp>
      <p:graphicFrame>
        <p:nvGraphicFramePr>
          <p:cNvPr id="5" name="Table 4">
            <a:extLst>
              <a:ext uri="{FF2B5EF4-FFF2-40B4-BE49-F238E27FC236}">
                <a16:creationId xmlns:a16="http://schemas.microsoft.com/office/drawing/2014/main" id="{FE40E5EA-78C3-457C-8DA2-E05AC011E49E}"/>
              </a:ext>
            </a:extLst>
          </p:cNvPr>
          <p:cNvGraphicFramePr>
            <a:graphicFrameLocks noGrp="1"/>
          </p:cNvGraphicFramePr>
          <p:nvPr>
            <p:extLst>
              <p:ext uri="{D42A27DB-BD31-4B8C-83A1-F6EECF244321}">
                <p14:modId xmlns:p14="http://schemas.microsoft.com/office/powerpoint/2010/main" val="538067723"/>
              </p:ext>
            </p:extLst>
          </p:nvPr>
        </p:nvGraphicFramePr>
        <p:xfrm>
          <a:off x="120747" y="1836420"/>
          <a:ext cx="11715337" cy="4478171"/>
        </p:xfrm>
        <a:graphic>
          <a:graphicData uri="http://schemas.openxmlformats.org/drawingml/2006/table">
            <a:tbl>
              <a:tblPr firstRow="1" firstCol="1" bandRow="1" bandCol="1"/>
              <a:tblGrid>
                <a:gridCol w="545174">
                  <a:extLst>
                    <a:ext uri="{9D8B030D-6E8A-4147-A177-3AD203B41FA5}">
                      <a16:colId xmlns:a16="http://schemas.microsoft.com/office/drawing/2014/main" val="518149086"/>
                    </a:ext>
                  </a:extLst>
                </a:gridCol>
                <a:gridCol w="1398367">
                  <a:extLst>
                    <a:ext uri="{9D8B030D-6E8A-4147-A177-3AD203B41FA5}">
                      <a16:colId xmlns:a16="http://schemas.microsoft.com/office/drawing/2014/main" val="1508059969"/>
                    </a:ext>
                  </a:extLst>
                </a:gridCol>
                <a:gridCol w="1387451">
                  <a:extLst>
                    <a:ext uri="{9D8B030D-6E8A-4147-A177-3AD203B41FA5}">
                      <a16:colId xmlns:a16="http://schemas.microsoft.com/office/drawing/2014/main" val="4072883570"/>
                    </a:ext>
                  </a:extLst>
                </a:gridCol>
                <a:gridCol w="1575582">
                  <a:extLst>
                    <a:ext uri="{9D8B030D-6E8A-4147-A177-3AD203B41FA5}">
                      <a16:colId xmlns:a16="http://schemas.microsoft.com/office/drawing/2014/main" val="514254277"/>
                    </a:ext>
                  </a:extLst>
                </a:gridCol>
                <a:gridCol w="1392701">
                  <a:extLst>
                    <a:ext uri="{9D8B030D-6E8A-4147-A177-3AD203B41FA5}">
                      <a16:colId xmlns:a16="http://schemas.microsoft.com/office/drawing/2014/main" val="1744046147"/>
                    </a:ext>
                  </a:extLst>
                </a:gridCol>
                <a:gridCol w="2011680">
                  <a:extLst>
                    <a:ext uri="{9D8B030D-6E8A-4147-A177-3AD203B41FA5}">
                      <a16:colId xmlns:a16="http://schemas.microsoft.com/office/drawing/2014/main" val="1892806683"/>
                    </a:ext>
                  </a:extLst>
                </a:gridCol>
                <a:gridCol w="3404382">
                  <a:extLst>
                    <a:ext uri="{9D8B030D-6E8A-4147-A177-3AD203B41FA5}">
                      <a16:colId xmlns:a16="http://schemas.microsoft.com/office/drawing/2014/main" val="4092513847"/>
                    </a:ext>
                  </a:extLst>
                </a:gridCol>
              </a:tblGrid>
              <a:tr h="373966">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Year</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600" b="1">
                          <a:effectLst/>
                          <a:latin typeface="Calibri" panose="020F0502020204030204" pitchFamily="34" charset="0"/>
                          <a:ea typeface="Cambria" panose="02040503050406030204" pitchFamily="18" charset="0"/>
                          <a:cs typeface="Times New Roman" panose="02020603050405020304" pitchFamily="18" charset="0"/>
                        </a:rPr>
                        <a:t>Term 1</a:t>
                      </a:r>
                      <a:endParaRPr lang="en-GB" sz="160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600" b="1">
                          <a:effectLst/>
                          <a:latin typeface="Calibri" panose="020F0502020204030204" pitchFamily="34" charset="0"/>
                          <a:ea typeface="Cambria" panose="02040503050406030204" pitchFamily="18" charset="0"/>
                          <a:cs typeface="Times New Roman" panose="02020603050405020304" pitchFamily="18" charset="0"/>
                        </a:rPr>
                        <a:t>Term 2</a:t>
                      </a:r>
                      <a:endParaRPr lang="en-GB" sz="160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Term 3</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600" b="1">
                          <a:effectLst/>
                          <a:latin typeface="Calibri" panose="020F0502020204030204" pitchFamily="34" charset="0"/>
                          <a:ea typeface="Cambria" panose="02040503050406030204" pitchFamily="18" charset="0"/>
                          <a:cs typeface="Times New Roman" panose="02020603050405020304" pitchFamily="18" charset="0"/>
                        </a:rPr>
                        <a:t>Term 4</a:t>
                      </a:r>
                      <a:endParaRPr lang="en-GB" sz="160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600" b="1">
                          <a:effectLst/>
                          <a:latin typeface="Calibri" panose="020F0502020204030204" pitchFamily="34" charset="0"/>
                          <a:ea typeface="Cambria" panose="02040503050406030204" pitchFamily="18" charset="0"/>
                          <a:cs typeface="Times New Roman" panose="02020603050405020304" pitchFamily="18" charset="0"/>
                        </a:rPr>
                        <a:t>Term 5</a:t>
                      </a:r>
                      <a:endParaRPr lang="en-GB" sz="160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600" b="1">
                          <a:effectLst/>
                          <a:latin typeface="Calibri" panose="020F0502020204030204" pitchFamily="34" charset="0"/>
                          <a:ea typeface="Cambria" panose="02040503050406030204" pitchFamily="18" charset="0"/>
                          <a:cs typeface="Times New Roman" panose="02020603050405020304" pitchFamily="18" charset="0"/>
                        </a:rPr>
                        <a:t>Term 6</a:t>
                      </a:r>
                      <a:endParaRPr lang="en-GB" sz="160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5977674"/>
                  </a:ext>
                </a:extLst>
              </a:tr>
              <a:tr h="1249106">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7</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Skills for Writing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Unit: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Alter Egos </a:t>
                      </a: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Dickens: A Christmas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Carol</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Gothic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Writing unit</a:t>
                      </a:r>
                      <a:endParaRPr lang="en-US" sz="1600" b="1" dirty="0">
                        <a:effectLst/>
                        <a:latin typeface="Calibri" panose="020F0502020204030204" pitchFamily="34"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Morpurgo:</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Private Peaceful</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Writing</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Unit:</a:t>
                      </a:r>
                      <a:r>
                        <a:rPr lang="en-US" sz="1600" b="1" baseline="0" dirty="0" smtClean="0">
                          <a:effectLst/>
                          <a:latin typeface="Calibri" panose="020F0502020204030204" pitchFamily="34" charset="0"/>
                          <a:ea typeface="Cambria" panose="02040503050406030204" pitchFamily="18" charset="0"/>
                          <a:cs typeface="Times New Roman" panose="02020603050405020304" pitchFamily="18" charset="0"/>
                        </a:rPr>
                        <a:t>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Writing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the World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Test Week: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Reading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and writing paper</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Poetry Other Cultures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790520778"/>
                  </a:ext>
                </a:extLst>
              </a:tr>
              <a:tr h="1249106">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8</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Skills for Writing: Spy Fiction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Golding: Lord of the Flies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spcAft>
                          <a:spcPts val="0"/>
                        </a:spcAft>
                      </a:pP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Travel: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Writing unit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spcAft>
                          <a:spcPts val="0"/>
                        </a:spcAft>
                      </a:pPr>
                      <a:r>
                        <a:rPr lang="en-US" sz="1600" b="1" dirty="0" err="1" smtClean="0">
                          <a:effectLst/>
                          <a:latin typeface="Calibri" panose="020F0502020204030204" pitchFamily="34" charset="0"/>
                          <a:ea typeface="Cambria" panose="02040503050406030204" pitchFamily="18" charset="0"/>
                          <a:cs typeface="Times New Roman" panose="02020603050405020304" pitchFamily="18" charset="0"/>
                        </a:rPr>
                        <a:t>Frankenstin</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 </a:t>
                      </a:r>
                      <a:r>
                        <a:rPr lang="en-US" sz="1600" b="1" dirty="0" err="1" smtClean="0">
                          <a:effectLst/>
                          <a:latin typeface="Calibri" panose="020F0502020204030204" pitchFamily="34" charset="0"/>
                          <a:ea typeface="Cambria" panose="02040503050406030204" pitchFamily="18" charset="0"/>
                          <a:cs typeface="Times New Roman" panose="02020603050405020304" pitchFamily="18" charset="0"/>
                        </a:rPr>
                        <a:t>Playscript</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Poetry: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World War One</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spcAft>
                          <a:spcPts val="0"/>
                        </a:spcAft>
                      </a:pPr>
                      <a:endParaRPr lang="en-US" sz="1600" b="1" dirty="0" smtClean="0">
                        <a:effectLst/>
                        <a:latin typeface="Calibri" panose="020F0502020204030204" pitchFamily="34" charset="0"/>
                        <a:ea typeface="Cambria" panose="02040503050406030204" pitchFamily="18" charset="0"/>
                        <a:cs typeface="Times New Roman" panose="02020603050405020304" pitchFamily="18" charset="0"/>
                      </a:endParaRPr>
                    </a:p>
                    <a:p>
                      <a:pPr>
                        <a:spcAft>
                          <a:spcPts val="0"/>
                        </a:spcAft>
                      </a:pP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Test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Week: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Reading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and writing paper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Introduction to Shakespeare: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Twelfth</a:t>
                      </a:r>
                      <a:r>
                        <a:rPr lang="en-US" sz="1600" b="1" baseline="0" dirty="0" smtClean="0">
                          <a:effectLst/>
                          <a:latin typeface="Calibri" panose="020F0502020204030204" pitchFamily="34" charset="0"/>
                          <a:ea typeface="Cambria" panose="02040503050406030204" pitchFamily="18" charset="0"/>
                          <a:cs typeface="Times New Roman" panose="02020603050405020304" pitchFamily="18" charset="0"/>
                        </a:rPr>
                        <a:t> Night</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4030590030"/>
                  </a:ext>
                </a:extLst>
              </a:tr>
              <a:tr h="1605993">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9</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Skills for Writing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Unit: Dystopia</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Steinbeck: Of Mice and Men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spcAft>
                          <a:spcPts val="0"/>
                        </a:spcAft>
                      </a:pP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Writing Unit: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News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Writing</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Shakespeare: </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Romeo </a:t>
                      </a:r>
                      <a:r>
                        <a:rPr lang="en-US" sz="1600" b="1" dirty="0">
                          <a:effectLst/>
                          <a:latin typeface="Calibri" panose="020F0502020204030204" pitchFamily="34" charset="0"/>
                          <a:ea typeface="Cambria" panose="02040503050406030204" pitchFamily="18" charset="0"/>
                          <a:cs typeface="Times New Roman" panose="02020603050405020304" pitchFamily="18" charset="0"/>
                        </a:rPr>
                        <a:t>and Juliet</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An Inspector Calls</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Test Week: Lit paper An Inspector Calls </a:t>
                      </a:r>
                      <a:endParaRPr lang="en-US" sz="1600" b="1" dirty="0" smtClean="0">
                        <a:effectLst/>
                        <a:latin typeface="Calibri" panose="020F0502020204030204" pitchFamily="34" charset="0"/>
                        <a:ea typeface="Cambria" panose="02040503050406030204" pitchFamily="18" charset="0"/>
                        <a:cs typeface="Times New Roman" panose="02020603050405020304" pitchFamily="18" charset="0"/>
                      </a:endParaRPr>
                    </a:p>
                    <a:p>
                      <a:pPr>
                        <a:spcAft>
                          <a:spcPts val="0"/>
                        </a:spcAft>
                      </a:pPr>
                      <a:r>
                        <a:rPr lang="en-US" sz="1600" dirty="0">
                          <a:effectLst/>
                          <a:latin typeface="Calibri" panose="020F050202020403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1600" b="1" dirty="0">
                          <a:effectLst/>
                          <a:latin typeface="Calibri" panose="020F0502020204030204" pitchFamily="34" charset="0"/>
                          <a:ea typeface="Cambria" panose="02040503050406030204" pitchFamily="18" charset="0"/>
                          <a:cs typeface="Times New Roman" panose="02020603050405020304" pitchFamily="18" charset="0"/>
                        </a:rPr>
                        <a:t>GCSE Transition Poetry </a:t>
                      </a:r>
                      <a:r>
                        <a:rPr lang="en-US" sz="1600" b="1" dirty="0" smtClean="0">
                          <a:effectLst/>
                          <a:latin typeface="Calibri" panose="020F0502020204030204" pitchFamily="34" charset="0"/>
                          <a:ea typeface="Cambria" panose="02040503050406030204" pitchFamily="18" charset="0"/>
                          <a:cs typeface="Times New Roman" panose="02020603050405020304" pitchFamily="18" charset="0"/>
                        </a:rPr>
                        <a:t>unit</a:t>
                      </a:r>
                      <a:endParaRPr lang="en-GB" sz="1600" b="1" dirty="0">
                        <a:effectLst/>
                        <a:latin typeface="Cambria" panose="02040503050406030204" pitchFamily="18" charset="0"/>
                        <a:ea typeface="Cambria" panose="02040503050406030204" pitchFamily="18" charset="0"/>
                        <a:cs typeface="Times New Roman" panose="02020603050405020304" pitchFamily="18" charset="0"/>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2718750862"/>
                  </a:ext>
                </a:extLst>
              </a:tr>
            </a:tbl>
          </a:graphicData>
        </a:graphic>
      </p:graphicFrame>
      <p:pic>
        <p:nvPicPr>
          <p:cNvPr id="2" name="Picture 1"/>
          <p:cNvPicPr>
            <a:picLocks noChangeAspect="1"/>
          </p:cNvPicPr>
          <p:nvPr/>
        </p:nvPicPr>
        <p:blipFill>
          <a:blip r:embed="rId5"/>
          <a:stretch>
            <a:fillRect/>
          </a:stretch>
        </p:blipFill>
        <p:spPr>
          <a:xfrm>
            <a:off x="10934654" y="186020"/>
            <a:ext cx="1066892" cy="1012024"/>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962304169"/>
      </p:ext>
    </p:extLst>
  </p:cSld>
  <p:clrMapOvr>
    <a:masterClrMapping/>
  </p:clrMapOvr>
  <mc:AlternateContent xmlns:mc="http://schemas.openxmlformats.org/markup-compatibility/2006">
    <mc:Choice xmlns:p14="http://schemas.microsoft.com/office/powerpoint/2010/main" Requires="p14">
      <p:transition spd="slow" p14:dur="900" advTm="22415">
        <p14:flythrough hasBounce="1"/>
      </p:transition>
    </mc:Choice>
    <mc:Fallback>
      <p:transition spd="slow" advTm="2241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alibri Light" panose="020F0302020204030204" pitchFamily="34" charset="0"/>
                <a:cs typeface="Calibri Light" panose="020F0302020204030204" pitchFamily="34" charset="0"/>
              </a:rPr>
              <a:t>Setting in English</a:t>
            </a:r>
          </a:p>
        </p:txBody>
      </p:sp>
      <p:sp>
        <p:nvSpPr>
          <p:cNvPr id="3" name="Content Placeholder 2"/>
          <p:cNvSpPr>
            <a:spLocks noGrp="1"/>
          </p:cNvSpPr>
          <p:nvPr>
            <p:ph idx="1"/>
          </p:nvPr>
        </p:nvSpPr>
        <p:spPr>
          <a:xfrm>
            <a:off x="404734" y="1417638"/>
            <a:ext cx="11332564" cy="5103083"/>
          </a:xfrm>
          <a:ln>
            <a:solidFill>
              <a:schemeClr val="accent1"/>
            </a:solidFill>
          </a:ln>
        </p:spPr>
        <p:txBody>
          <a:bodyPr>
            <a:normAutofit/>
          </a:bodyPr>
          <a:lstStyle/>
          <a:p>
            <a:endParaRPr lang="en-GB" b="1" dirty="0" smtClean="0">
              <a:solidFill>
                <a:srgbClr val="0070C0"/>
              </a:solidFill>
              <a:latin typeface="Calibri Light" panose="020F0302020204030204" pitchFamily="34" charset="0"/>
              <a:cs typeface="Calibri Light" panose="020F0302020204030204" pitchFamily="34" charset="0"/>
            </a:endParaRPr>
          </a:p>
          <a:p>
            <a:r>
              <a:rPr lang="en-GB" b="1" dirty="0" smtClean="0">
                <a:solidFill>
                  <a:srgbClr val="0070C0"/>
                </a:solidFill>
                <a:latin typeface="Calibri Light" panose="020F0302020204030204" pitchFamily="34" charset="0"/>
                <a:cs typeface="Calibri Light" panose="020F0302020204030204" pitchFamily="34" charset="0"/>
              </a:rPr>
              <a:t>We </a:t>
            </a:r>
            <a:r>
              <a:rPr lang="en-GB" b="1" dirty="0">
                <a:solidFill>
                  <a:srgbClr val="0070C0"/>
                </a:solidFill>
                <a:latin typeface="Calibri Light" panose="020F0302020204030204" pitchFamily="34" charset="0"/>
                <a:cs typeface="Calibri Light" panose="020F0302020204030204" pitchFamily="34" charset="0"/>
              </a:rPr>
              <a:t>do not set in Year 7 in the English department.</a:t>
            </a:r>
          </a:p>
          <a:p>
            <a:r>
              <a:rPr lang="en-GB" b="1" dirty="0">
                <a:solidFill>
                  <a:srgbClr val="7030A0"/>
                </a:solidFill>
                <a:latin typeface="Calibri Light" panose="020F0302020204030204" pitchFamily="34" charset="0"/>
                <a:cs typeface="Calibri Light" panose="020F0302020204030204" pitchFamily="34" charset="0"/>
              </a:rPr>
              <a:t>We set from Year 8 onwards and base this on </a:t>
            </a:r>
            <a:r>
              <a:rPr lang="en-GB" b="1" dirty="0" smtClean="0">
                <a:solidFill>
                  <a:srgbClr val="7030A0"/>
                </a:solidFill>
                <a:latin typeface="Calibri Light" panose="020F0302020204030204" pitchFamily="34" charset="0"/>
                <a:cs typeface="Calibri Light" panose="020F0302020204030204" pitchFamily="34" charset="0"/>
              </a:rPr>
              <a:t>student’s progress within </a:t>
            </a:r>
            <a:r>
              <a:rPr lang="en-GB" b="1" dirty="0">
                <a:solidFill>
                  <a:srgbClr val="7030A0"/>
                </a:solidFill>
                <a:latin typeface="Calibri Light" panose="020F0302020204030204" pitchFamily="34" charset="0"/>
                <a:cs typeface="Calibri Light" panose="020F0302020204030204" pitchFamily="34" charset="0"/>
              </a:rPr>
              <a:t>the assessment objectives in Year </a:t>
            </a:r>
            <a:r>
              <a:rPr lang="en-GB" b="1" dirty="0" smtClean="0">
                <a:solidFill>
                  <a:srgbClr val="7030A0"/>
                </a:solidFill>
                <a:latin typeface="Calibri Light" panose="020F0302020204030204" pitchFamily="34" charset="0"/>
                <a:cs typeface="Calibri Light" panose="020F0302020204030204" pitchFamily="34" charset="0"/>
              </a:rPr>
              <a:t>7, </a:t>
            </a:r>
            <a:r>
              <a:rPr lang="en-GB" b="1" dirty="0">
                <a:solidFill>
                  <a:srgbClr val="7030A0"/>
                </a:solidFill>
                <a:latin typeface="Calibri Light" panose="020F0302020204030204" pitchFamily="34" charset="0"/>
                <a:cs typeface="Calibri Light" panose="020F0302020204030204" pitchFamily="34" charset="0"/>
              </a:rPr>
              <a:t>alongside </a:t>
            </a:r>
            <a:r>
              <a:rPr lang="en-GB" b="1" dirty="0" smtClean="0">
                <a:solidFill>
                  <a:srgbClr val="7030A0"/>
                </a:solidFill>
                <a:latin typeface="Calibri Light" panose="020F0302020204030204" pitchFamily="34" charset="0"/>
                <a:cs typeface="Calibri Light" panose="020F0302020204030204" pitchFamily="34" charset="0"/>
              </a:rPr>
              <a:t>data </a:t>
            </a:r>
            <a:r>
              <a:rPr lang="en-GB" b="1" dirty="0">
                <a:solidFill>
                  <a:srgbClr val="7030A0"/>
                </a:solidFill>
                <a:latin typeface="Calibri Light" panose="020F0302020204030204" pitchFamily="34" charset="0"/>
                <a:cs typeface="Calibri Light" panose="020F0302020204030204" pitchFamily="34" charset="0"/>
              </a:rPr>
              <a:t>from primary school. </a:t>
            </a:r>
          </a:p>
          <a:p>
            <a:r>
              <a:rPr lang="en-GB" b="1" dirty="0">
                <a:solidFill>
                  <a:srgbClr val="0070C0"/>
                </a:solidFill>
                <a:latin typeface="Calibri Light" panose="020F0302020204030204" pitchFamily="34" charset="0"/>
                <a:cs typeface="Calibri Light" panose="020F0302020204030204" pitchFamily="34" charset="0"/>
              </a:rPr>
              <a:t>Sets are not fixed and are reviewed by teachers throughout the academic year.</a:t>
            </a:r>
          </a:p>
          <a:p>
            <a:r>
              <a:rPr lang="en-GB" b="1" dirty="0">
                <a:solidFill>
                  <a:srgbClr val="7030A0"/>
                </a:solidFill>
                <a:latin typeface="Calibri Light" panose="020F0302020204030204" pitchFamily="34" charset="0"/>
                <a:cs typeface="Calibri Light" panose="020F0302020204030204" pitchFamily="34" charset="0"/>
              </a:rPr>
              <a:t>Students are set so that they may make the best progress they can</a:t>
            </a:r>
            <a:r>
              <a:rPr lang="en-GB" b="1" dirty="0" smtClean="0">
                <a:solidFill>
                  <a:srgbClr val="7030A0"/>
                </a:solidFill>
                <a:latin typeface="Calibri Light" panose="020F0302020204030204" pitchFamily="34" charset="0"/>
                <a:cs typeface="Calibri Light" panose="020F0302020204030204" pitchFamily="34" charset="0"/>
              </a:rPr>
              <a:t>.</a:t>
            </a:r>
            <a:endParaRPr lang="en-GB" b="1" dirty="0">
              <a:solidFill>
                <a:srgbClr val="7030A0"/>
              </a:solidFill>
              <a:latin typeface="Calibri Light" panose="020F0302020204030204" pitchFamily="34" charset="0"/>
              <a:cs typeface="Calibri Light" panose="020F0302020204030204" pitchFamily="34" charset="0"/>
            </a:endParaRPr>
          </a:p>
        </p:txBody>
      </p:sp>
      <p:pic>
        <p:nvPicPr>
          <p:cNvPr id="4" name="Picture 3"/>
          <p:cNvPicPr>
            <a:picLocks noChangeAspect="1"/>
          </p:cNvPicPr>
          <p:nvPr/>
        </p:nvPicPr>
        <p:blipFill>
          <a:blip r:embed="rId5"/>
          <a:stretch>
            <a:fillRect/>
          </a:stretch>
        </p:blipFill>
        <p:spPr>
          <a:xfrm>
            <a:off x="10855523" y="274638"/>
            <a:ext cx="1066892" cy="1012024"/>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240040484"/>
      </p:ext>
    </p:extLst>
  </p:cSld>
  <p:clrMapOvr>
    <a:masterClrMapping/>
  </p:clrMapOvr>
  <mc:AlternateContent xmlns:mc="http://schemas.openxmlformats.org/markup-compatibility/2006">
    <mc:Choice xmlns:p14="http://schemas.microsoft.com/office/powerpoint/2010/main" Requires="p14">
      <p:transition spd="slow" p14:dur="900" advTm="26000">
        <p14:flythrough hasBounce="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latin typeface="Calibri Light" panose="020F0302020204030204" pitchFamily="34" charset="0"/>
                <a:cs typeface="Calibri Light" panose="020F0302020204030204" pitchFamily="34" charset="0"/>
              </a:rPr>
              <a:t>How you can help</a:t>
            </a:r>
            <a:endParaRPr lang="en-GB" b="1" u="sng" dirty="0">
              <a:latin typeface="Calibri Light" panose="020F0302020204030204" pitchFamily="34" charset="0"/>
              <a:cs typeface="Calibri Light" panose="020F0302020204030204" pitchFamily="34" charset="0"/>
            </a:endParaRPr>
          </a:p>
        </p:txBody>
      </p:sp>
      <p:sp>
        <p:nvSpPr>
          <p:cNvPr id="3" name="Content Placeholder 2"/>
          <p:cNvSpPr>
            <a:spLocks noGrp="1"/>
          </p:cNvSpPr>
          <p:nvPr>
            <p:ph idx="1"/>
          </p:nvPr>
        </p:nvSpPr>
        <p:spPr/>
        <p:txBody>
          <a:bodyPr>
            <a:normAutofit/>
          </a:bodyPr>
          <a:lstStyle/>
          <a:p>
            <a:pPr marL="0" indent="0">
              <a:buNone/>
            </a:pPr>
            <a:endParaRPr lang="en-GB" sz="3600" b="1" dirty="0">
              <a:solidFill>
                <a:srgbClr val="0070C0"/>
              </a:solidFill>
              <a:latin typeface="Calibri Light" panose="020F0302020204030204" pitchFamily="34" charset="0"/>
              <a:cs typeface="Calibri Light" panose="020F0302020204030204" pitchFamily="34" charset="0"/>
            </a:endParaRPr>
          </a:p>
          <a:p>
            <a:pPr lvl="1"/>
            <a:r>
              <a:rPr lang="en-GB" sz="3200" b="1" dirty="0" smtClean="0">
                <a:solidFill>
                  <a:srgbClr val="0070C0"/>
                </a:solidFill>
                <a:latin typeface="Calibri Light" panose="020F0302020204030204" pitchFamily="34" charset="0"/>
                <a:cs typeface="Calibri Light" panose="020F0302020204030204" pitchFamily="34" charset="0"/>
              </a:rPr>
              <a:t>Encourage children to read for 20 minutes per day. </a:t>
            </a:r>
          </a:p>
          <a:p>
            <a:pPr lvl="1"/>
            <a:r>
              <a:rPr lang="en-GB" sz="3200" b="1" dirty="0" smtClean="0">
                <a:solidFill>
                  <a:srgbClr val="0070C0"/>
                </a:solidFill>
                <a:latin typeface="Calibri Light" panose="020F0302020204030204" pitchFamily="34" charset="0"/>
                <a:cs typeface="Calibri Light" panose="020F0302020204030204" pitchFamily="34" charset="0"/>
              </a:rPr>
              <a:t>Discuss </a:t>
            </a:r>
            <a:r>
              <a:rPr lang="en-GB" sz="3200" b="1" dirty="0">
                <a:solidFill>
                  <a:srgbClr val="0070C0"/>
                </a:solidFill>
                <a:latin typeface="Calibri Light" panose="020F0302020204030204" pitchFamily="34" charset="0"/>
                <a:cs typeface="Calibri Light" panose="020F0302020204030204" pitchFamily="34" charset="0"/>
              </a:rPr>
              <a:t>reading with your child.</a:t>
            </a:r>
            <a:endParaRPr lang="en-GB" sz="3200" b="1" dirty="0">
              <a:solidFill>
                <a:srgbClr val="7030A0"/>
              </a:solidFill>
              <a:latin typeface="Calibri Light" panose="020F0302020204030204" pitchFamily="34" charset="0"/>
              <a:cs typeface="Calibri Light" panose="020F0302020204030204" pitchFamily="34" charset="0"/>
            </a:endParaRPr>
          </a:p>
          <a:p>
            <a:pPr lvl="1"/>
            <a:r>
              <a:rPr lang="en-GB" sz="3200" b="1" dirty="0">
                <a:solidFill>
                  <a:srgbClr val="7030A0"/>
                </a:solidFill>
                <a:latin typeface="Calibri Light" panose="020F0302020204030204" pitchFamily="34" charset="0"/>
                <a:cs typeface="Calibri Light" panose="020F0302020204030204" pitchFamily="34" charset="0"/>
              </a:rPr>
              <a:t>Model being a ‘good reader</a:t>
            </a:r>
            <a:r>
              <a:rPr lang="en-GB" sz="3200" b="1" dirty="0" smtClean="0">
                <a:solidFill>
                  <a:srgbClr val="7030A0"/>
                </a:solidFill>
                <a:latin typeface="Calibri Light" panose="020F0302020204030204" pitchFamily="34" charset="0"/>
                <a:cs typeface="Calibri Light" panose="020F0302020204030204" pitchFamily="34" charset="0"/>
              </a:rPr>
              <a:t>’</a:t>
            </a:r>
            <a:r>
              <a:rPr lang="en-GB" sz="3200" b="1" dirty="0" smtClean="0">
                <a:latin typeface="Calibri Light" panose="020F0302020204030204" pitchFamily="34" charset="0"/>
                <a:cs typeface="Calibri Light" panose="020F0302020204030204" pitchFamily="34" charset="0"/>
              </a:rPr>
              <a:t>.</a:t>
            </a:r>
            <a:endParaRPr lang="en-GB" sz="3200" b="1" dirty="0">
              <a:latin typeface="Calibri Light" panose="020F0302020204030204" pitchFamily="34" charset="0"/>
              <a:cs typeface="Calibri Light" panose="020F0302020204030204" pitchFamily="34" charset="0"/>
            </a:endParaRPr>
          </a:p>
          <a:p>
            <a:pPr lvl="1"/>
            <a:r>
              <a:rPr lang="en-GB" sz="3200" b="1" dirty="0" smtClean="0">
                <a:solidFill>
                  <a:srgbClr val="0070C0"/>
                </a:solidFill>
                <a:latin typeface="Calibri Light" panose="020F0302020204030204" pitchFamily="34" charset="0"/>
                <a:cs typeface="Calibri Light" panose="020F0302020204030204" pitchFamily="34" charset="0"/>
              </a:rPr>
              <a:t>Provide a quiet place to complete English homework.</a:t>
            </a:r>
            <a:endParaRPr lang="en-GB" sz="3200" b="1" dirty="0">
              <a:solidFill>
                <a:srgbClr val="0070C0"/>
              </a:solidFill>
              <a:latin typeface="Calibri Light" panose="020F0302020204030204" pitchFamily="34" charset="0"/>
              <a:cs typeface="Calibri Light" panose="020F0302020204030204" pitchFamily="34" charset="0"/>
            </a:endParaRPr>
          </a:p>
          <a:p>
            <a:pPr lvl="1"/>
            <a:r>
              <a:rPr lang="en-GB" sz="3200" b="1" dirty="0" smtClean="0">
                <a:solidFill>
                  <a:srgbClr val="7030A0"/>
                </a:solidFill>
                <a:latin typeface="Calibri Light" panose="020F0302020204030204" pitchFamily="34" charset="0"/>
                <a:cs typeface="Calibri Light" panose="020F0302020204030204" pitchFamily="34" charset="0"/>
              </a:rPr>
              <a:t>Encourage your child to </a:t>
            </a:r>
            <a:r>
              <a:rPr lang="en-GB" sz="3200" b="1" dirty="0">
                <a:solidFill>
                  <a:srgbClr val="7030A0"/>
                </a:solidFill>
                <a:latin typeface="Calibri Light" panose="020F0302020204030204" pitchFamily="34" charset="0"/>
                <a:cs typeface="Calibri Light" panose="020F0302020204030204" pitchFamily="34" charset="0"/>
              </a:rPr>
              <a:t>talk about what they are </a:t>
            </a:r>
            <a:r>
              <a:rPr lang="en-GB" sz="3200" b="1" dirty="0" smtClean="0">
                <a:solidFill>
                  <a:srgbClr val="7030A0"/>
                </a:solidFill>
                <a:latin typeface="Calibri Light" panose="020F0302020204030204" pitchFamily="34" charset="0"/>
                <a:cs typeface="Calibri Light" panose="020F0302020204030204" pitchFamily="34" charset="0"/>
              </a:rPr>
              <a:t>studying in English; </a:t>
            </a:r>
            <a:r>
              <a:rPr lang="en-GB" sz="3200" b="1" dirty="0">
                <a:solidFill>
                  <a:srgbClr val="7030A0"/>
                </a:solidFill>
                <a:latin typeface="Calibri Light" panose="020F0302020204030204" pitchFamily="34" charset="0"/>
                <a:cs typeface="Calibri Light" panose="020F0302020204030204" pitchFamily="34" charset="0"/>
              </a:rPr>
              <a:t>what they are enjoying and finding challenging. </a:t>
            </a:r>
          </a:p>
          <a:p>
            <a:pPr lvl="1"/>
            <a:endParaRPr lang="en-GB" sz="3200" b="1" dirty="0">
              <a:latin typeface="Calibri Light" panose="020F0302020204030204" pitchFamily="34" charset="0"/>
              <a:cs typeface="Calibri Light" panose="020F0302020204030204" pitchFamily="34" charset="0"/>
            </a:endParaRPr>
          </a:p>
        </p:txBody>
      </p:sp>
      <p:pic>
        <p:nvPicPr>
          <p:cNvPr id="4" name="Picture 3"/>
          <p:cNvPicPr>
            <a:picLocks noChangeAspect="1"/>
          </p:cNvPicPr>
          <p:nvPr/>
        </p:nvPicPr>
        <p:blipFill>
          <a:blip r:embed="rId5"/>
          <a:stretch>
            <a:fillRect/>
          </a:stretch>
        </p:blipFill>
        <p:spPr>
          <a:xfrm>
            <a:off x="10820354" y="240121"/>
            <a:ext cx="1066892" cy="1012024"/>
          </a:xfrm>
          <a:prstGeom prst="rect">
            <a:avLst/>
          </a:prstGeom>
        </p:spPr>
      </p:pic>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3">
                  <p14:trim st="2825"/>
                </p14:media>
              </p:ext>
            </p:extLst>
          </p:nvPr>
        </p:nvPicPr>
        <p:blipFill>
          <a:blip r:embed="rId6"/>
          <a:stretch>
            <a:fillRect/>
          </a:stretch>
        </p:blipFill>
        <p:spPr>
          <a:xfrm>
            <a:off x="11277646" y="6007100"/>
            <a:ext cx="609600" cy="609600"/>
          </a:xfrm>
          <a:prstGeom prst="rect">
            <a:avLst/>
          </a:prstGeom>
        </p:spPr>
      </p:pic>
    </p:spTree>
    <p:custDataLst>
      <p:tags r:id="rId1"/>
    </p:custDataLst>
    <p:extLst>
      <p:ext uri="{BB962C8B-B14F-4D97-AF65-F5344CB8AC3E}">
        <p14:creationId xmlns:p14="http://schemas.microsoft.com/office/powerpoint/2010/main" val="874639966"/>
      </p:ext>
    </p:extLst>
  </p:cSld>
  <p:clrMapOvr>
    <a:masterClrMapping/>
  </p:clrMapOvr>
  <mc:AlternateContent xmlns:mc="http://schemas.openxmlformats.org/markup-compatibility/2006">
    <mc:Choice xmlns:p14="http://schemas.microsoft.com/office/powerpoint/2010/main" Requires="p14">
      <p:transition spd="slow" p14:dur="900" advTm="36480">
        <p14:flythrough hasBounce="1"/>
      </p:transition>
    </mc:Choice>
    <mc:Fallback>
      <p:transition spd="slow" advTm="364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1.1|14.3"/>
</p:tagLst>
</file>

<file path=ppt/tags/tag2.xml><?xml version="1.0" encoding="utf-8"?>
<p:tagLst xmlns:a="http://schemas.openxmlformats.org/drawingml/2006/main" xmlns:r="http://schemas.openxmlformats.org/officeDocument/2006/relationships" xmlns:p="http://schemas.openxmlformats.org/presentationml/2006/main">
  <p:tag name="TIMING" val="|0.6|0.7|31"/>
</p:tagLst>
</file>

<file path=ppt/tags/tag3.xml><?xml version="1.0" encoding="utf-8"?>
<p:tagLst xmlns:a="http://schemas.openxmlformats.org/drawingml/2006/main" xmlns:r="http://schemas.openxmlformats.org/officeDocument/2006/relationships" xmlns:p="http://schemas.openxmlformats.org/presentationml/2006/main">
  <p:tag name="TIMING" val="|1|0.8"/>
</p:tagLst>
</file>

<file path=ppt/tags/tag4.xml><?xml version="1.0" encoding="utf-8"?>
<p:tagLst xmlns:a="http://schemas.openxmlformats.org/drawingml/2006/main" xmlns:r="http://schemas.openxmlformats.org/officeDocument/2006/relationships" xmlns:p="http://schemas.openxmlformats.org/presentationml/2006/main">
  <p:tag name="TIMING" val="|1.9"/>
</p:tagLst>
</file>

<file path=ppt/tags/tag5.xml><?xml version="1.0" encoding="utf-8"?>
<p:tagLst xmlns:a="http://schemas.openxmlformats.org/drawingml/2006/main" xmlns:r="http://schemas.openxmlformats.org/officeDocument/2006/relationships" xmlns:p="http://schemas.openxmlformats.org/presentationml/2006/main">
  <p:tag name="TIMING" val="|0.3|6.9|9.7|20.1|21.3|12.4"/>
</p:tagLst>
</file>

<file path=ppt/tags/tag6.xml><?xml version="1.0" encoding="utf-8"?>
<p:tagLst xmlns:a="http://schemas.openxmlformats.org/drawingml/2006/main" xmlns:r="http://schemas.openxmlformats.org/officeDocument/2006/relationships" xmlns:p="http://schemas.openxmlformats.org/presentationml/2006/main">
  <p:tag name="TIMING" val="|0.3|6.8|7.2|7.6"/>
</p:tagLst>
</file>

<file path=ppt/tags/tag7.xml><?xml version="1.0" encoding="utf-8"?>
<p:tagLst xmlns:a="http://schemas.openxmlformats.org/drawingml/2006/main" xmlns:r="http://schemas.openxmlformats.org/officeDocument/2006/relationships" xmlns:p="http://schemas.openxmlformats.org/presentationml/2006/main">
  <p:tag name="TIMING" val="|2.7|2.1|0.8|0.6"/>
</p:tagLst>
</file>

<file path=ppt/tags/tag8.xml><?xml version="1.0" encoding="utf-8"?>
<p:tagLst xmlns:a="http://schemas.openxmlformats.org/drawingml/2006/main" xmlns:r="http://schemas.openxmlformats.org/officeDocument/2006/relationships" xmlns:p="http://schemas.openxmlformats.org/presentationml/2006/main">
  <p:tag name="TIMING" val="|0.4"/>
</p:tagLst>
</file>

<file path=ppt/tags/tag9.xml><?xml version="1.0" encoding="utf-8"?>
<p:tagLst xmlns:a="http://schemas.openxmlformats.org/drawingml/2006/main" xmlns:r="http://schemas.openxmlformats.org/officeDocument/2006/relationships" xmlns:p="http://schemas.openxmlformats.org/presentationml/2006/main">
  <p:tag name="TIMING" val="|4|9.1|4.7"/>
</p:tagLst>
</file>

<file path=ppt/tags/tag10.xml><?xml version="1.0" encoding="utf-8"?>
<p:tagLst xmlns:a="http://schemas.openxmlformats.org/drawingml/2006/main" xmlns:r="http://schemas.openxmlformats.org/officeDocument/2006/relationships" xmlns:p="http://schemas.openxmlformats.org/presentationml/2006/main">
  <p:tag name="TIMING" val="|2.4|1.7|0.6|0.5|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1165</Words>
  <Application>Microsoft Office PowerPoint</Application>
  <PresentationFormat>Widescreen</PresentationFormat>
  <Paragraphs>134</Paragraphs>
  <Slides>11</Slides>
  <Notes>0</Notes>
  <HiddenSlides>0</HiddenSlides>
  <MMClips>11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Cambria</vt:lpstr>
      <vt:lpstr>Times New Roman</vt:lpstr>
      <vt:lpstr>Office Theme</vt:lpstr>
      <vt:lpstr>The English Curriculum Year 7 2021-2022</vt:lpstr>
      <vt:lpstr>What are Year 7 English lessons all about?</vt:lpstr>
      <vt:lpstr>What are Year 7 English lessons all about?</vt:lpstr>
      <vt:lpstr> Speaking and Listening  </vt:lpstr>
      <vt:lpstr>Key Stage 3 English Homework Policy</vt:lpstr>
      <vt:lpstr>Assessments in the English Department</vt:lpstr>
      <vt:lpstr>End of Year 7 Assessment/exam</vt:lpstr>
      <vt:lpstr>How we Assess in English</vt:lpstr>
      <vt:lpstr>PowerPoint Presentation</vt:lpstr>
      <vt:lpstr>Setting in English</vt:lpstr>
      <vt:lpstr>How you can help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and Charlotte Johnson</dc:creator>
  <cp:lastModifiedBy>Steve and Charlotte Johnson</cp:lastModifiedBy>
  <cp:revision>46</cp:revision>
  <dcterms:created xsi:type="dcterms:W3CDTF">2021-10-04T15:26:00Z</dcterms:created>
  <dcterms:modified xsi:type="dcterms:W3CDTF">2021-10-04T17:59:53Z</dcterms:modified>
</cp:coreProperties>
</file>