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</p:sldMasterIdLst>
  <p:notesMasterIdLst>
    <p:notesMasterId r:id="rId16"/>
  </p:notesMasterIdLst>
  <p:sldIdLst>
    <p:sldId id="317" r:id="rId6"/>
    <p:sldId id="318" r:id="rId7"/>
    <p:sldId id="319" r:id="rId8"/>
    <p:sldId id="320" r:id="rId9"/>
    <p:sldId id="321" r:id="rId10"/>
    <p:sldId id="322" r:id="rId11"/>
    <p:sldId id="323" r:id="rId12"/>
    <p:sldId id="269" r:id="rId13"/>
    <p:sldId id="326" r:id="rId14"/>
    <p:sldId id="325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C6819DF-7D84-0FF4-B49A-42D2057DBA25}" v="7" dt="2025-10-08T15:23:28.4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74535" autoAdjust="0"/>
  </p:normalViewPr>
  <p:slideViewPr>
    <p:cSldViewPr snapToGrid="0">
      <p:cViewPr varScale="1">
        <p:scale>
          <a:sx n="85" d="100"/>
          <a:sy n="85" d="100"/>
        </p:scale>
        <p:origin x="159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5" d="100"/>
          <a:sy n="55" d="100"/>
        </p:scale>
        <p:origin x="210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EGG" userId="S::shegg@st-peters.surrey.sch.uk::b17a4f2f-f02a-4f7c-a133-a92069c591a5" providerId="AD" clId="Web-{5C6819DF-7D84-0FF4-B49A-42D2057DBA25}"/>
    <pc:docChg chg="delSld modSld">
      <pc:chgData name="SHEGG" userId="S::shegg@st-peters.surrey.sch.uk::b17a4f2f-f02a-4f7c-a133-a92069c591a5" providerId="AD" clId="Web-{5C6819DF-7D84-0FF4-B49A-42D2057DBA25}" dt="2025-10-08T15:23:28.449" v="12"/>
      <pc:docMkLst>
        <pc:docMk/>
      </pc:docMkLst>
      <pc:sldChg chg="del modNotes">
        <pc:chgData name="SHEGG" userId="S::shegg@st-peters.surrey.sch.uk::b17a4f2f-f02a-4f7c-a133-a92069c591a5" providerId="AD" clId="Web-{5C6819DF-7D84-0FF4-B49A-42D2057DBA25}" dt="2025-10-08T15:23:18.495" v="10"/>
        <pc:sldMkLst>
          <pc:docMk/>
          <pc:sldMk cId="696069124" sldId="258"/>
        </pc:sldMkLst>
      </pc:sldChg>
      <pc:sldChg chg="del">
        <pc:chgData name="SHEGG" userId="S::shegg@st-peters.surrey.sch.uk::b17a4f2f-f02a-4f7c-a133-a92069c591a5" providerId="AD" clId="Web-{5C6819DF-7D84-0FF4-B49A-42D2057DBA25}" dt="2025-10-08T15:23:13.417" v="9"/>
        <pc:sldMkLst>
          <pc:docMk/>
          <pc:sldMk cId="132907302" sldId="259"/>
        </pc:sldMkLst>
      </pc:sldChg>
      <pc:sldChg chg="del modNotes">
        <pc:chgData name="SHEGG" userId="S::shegg@st-peters.surrey.sch.uk::b17a4f2f-f02a-4f7c-a133-a92069c591a5" providerId="AD" clId="Web-{5C6819DF-7D84-0FF4-B49A-42D2057DBA25}" dt="2025-10-08T15:23:09.651" v="8"/>
        <pc:sldMkLst>
          <pc:docMk/>
          <pc:sldMk cId="4043906739" sldId="306"/>
        </pc:sldMkLst>
      </pc:sldChg>
      <pc:sldChg chg="del modNotes">
        <pc:chgData name="SHEGG" userId="S::shegg@st-peters.surrey.sch.uk::b17a4f2f-f02a-4f7c-a133-a92069c591a5" providerId="AD" clId="Web-{5C6819DF-7D84-0FF4-B49A-42D2057DBA25}" dt="2025-10-08T15:23:04.573" v="7"/>
        <pc:sldMkLst>
          <pc:docMk/>
          <pc:sldMk cId="4255855169" sldId="315"/>
        </pc:sldMkLst>
      </pc:sldChg>
      <pc:sldChg chg="delSp modNotes">
        <pc:chgData name="SHEGG" userId="S::shegg@st-peters.surrey.sch.uk::b17a4f2f-f02a-4f7c-a133-a92069c591a5" providerId="AD" clId="Web-{5C6819DF-7D84-0FF4-B49A-42D2057DBA25}" dt="2025-10-08T15:23:28.449" v="12"/>
        <pc:sldMkLst>
          <pc:docMk/>
          <pc:sldMk cId="1012987" sldId="317"/>
        </pc:sldMkLst>
        <pc:spChg chg="del">
          <ac:chgData name="SHEGG" userId="S::shegg@st-peters.surrey.sch.uk::b17a4f2f-f02a-4f7c-a133-a92069c591a5" providerId="AD" clId="Web-{5C6819DF-7D84-0FF4-B49A-42D2057DBA25}" dt="2025-10-08T15:23:26.277" v="11"/>
          <ac:spMkLst>
            <pc:docMk/>
            <pc:sldMk cId="1012987" sldId="317"/>
            <ac:spMk id="5" creationId="{2106D275-0EA6-6AFB-DB35-324868654145}"/>
          </ac:spMkLst>
        </pc:spChg>
        <pc:spChg chg="del">
          <ac:chgData name="SHEGG" userId="S::shegg@st-peters.surrey.sch.uk::b17a4f2f-f02a-4f7c-a133-a92069c591a5" providerId="AD" clId="Web-{5C6819DF-7D84-0FF4-B49A-42D2057DBA25}" dt="2025-10-08T15:23:28.449" v="12"/>
          <ac:spMkLst>
            <pc:docMk/>
            <pc:sldMk cId="1012987" sldId="317"/>
            <ac:spMk id="6" creationId="{2090CBFE-518A-13D5-F874-BACD7629F271}"/>
          </ac:spMkLst>
        </pc:spChg>
      </pc:sldChg>
      <pc:sldChg chg="modNotes">
        <pc:chgData name="SHEGG" userId="S::shegg@st-peters.surrey.sch.uk::b17a4f2f-f02a-4f7c-a133-a92069c591a5" providerId="AD" clId="Web-{5C6819DF-7D84-0FF4-B49A-42D2057DBA25}" dt="2025-10-08T15:22:27.384" v="3"/>
        <pc:sldMkLst>
          <pc:docMk/>
          <pc:sldMk cId="2281002115" sldId="318"/>
        </pc:sldMkLst>
      </pc:sldChg>
      <pc:sldChg chg="modNotes">
        <pc:chgData name="SHEGG" userId="S::shegg@st-peters.surrey.sch.uk::b17a4f2f-f02a-4f7c-a133-a92069c591a5" providerId="AD" clId="Web-{5C6819DF-7D84-0FF4-B49A-42D2057DBA25}" dt="2025-10-08T15:22:44.526" v="5"/>
        <pc:sldMkLst>
          <pc:docMk/>
          <pc:sldMk cId="3143989694" sldId="32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6C9884-E3D1-4A55-ADD9-1EB7D14A3B7C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F6D01A-3BD9-4F46-9DD5-04A143ED88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053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FF6D01A-3BD9-4F46-9DD5-04A143ED888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2954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9E96E0-33BC-DE43-0C47-7B6B552DB3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110238-0E15-9F14-FC30-E02E89A22B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922B796-64B6-6E91-09AD-8A3B1FB0B7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62C763-A758-5B16-69FC-770127B8F4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FF6D01A-3BD9-4F46-9DD5-04A143ED888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8733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339E8A-1E0D-B3F9-9081-D45D40DE8D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CCAC9C-7F15-9924-349A-D6A8F530BD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0C0E85-4851-3821-E4BD-943123F6D8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BE22A4-8F09-131A-F875-01B11406A9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FF6D01A-3BD9-4F46-9DD5-04A143ED888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5336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2480F2-3386-B132-C17B-95D6EF9CBF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1384F6-48B7-B257-4024-CDA37ED36C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FCE62C-9DEE-B795-F2BB-56143BA99E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37A792-F439-B5F1-92A2-3D2C30AB37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FF6D01A-3BD9-4F46-9DD5-04A143ED888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4365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D93A6E-D2DF-217A-E485-9EF3DAE15E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48C928-8FE5-80A4-67F7-7C6C5EB885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2E82D1C-8DE0-476A-E091-1D54D42959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C26307-32AE-C1A0-2282-F06C8B83E5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FF6D01A-3BD9-4F46-9DD5-04A143ED888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56345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F3E166-A481-9FB8-406B-6D3ADEDE32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3C45972-9F0A-5008-6F1A-F412A29855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11FB19-A565-3E23-4514-F355D62EE4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B90E47-64BB-2727-2FDE-68C8C41C8D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FF6D01A-3BD9-4F46-9DD5-04A143ED888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2655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D5B3EC-D0DA-3485-FB5A-B6BC321D61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824934-EC08-31DD-BA72-57A22EC6F4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9D6CBA-BFD2-FF1E-8C25-7E5E96BCB0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9BEECE-C44A-D226-BA04-440A5D2371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FF6D01A-3BD9-4F46-9DD5-04A143ED888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5247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1FCDE7-85B8-25B4-97D3-445D8127F6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834CC4-CE95-83EF-3EA1-ABCB93E601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3E3377A-EE09-3FFD-6179-EB3E3AED23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B2DC1A-D394-7D56-841D-C284E560B4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FF6D01A-3BD9-4F46-9DD5-04A143ED888D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8521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ED8A15-1C5A-58A2-63C8-D7F20EBD82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B029CA-0D0A-DE18-0C62-DCB2C38F92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8C27D0-712E-7CE7-CD15-C4E861BDD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F6833-C2A8-4EFB-BFED-516180E28A77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95BF88-907B-DBF6-40F3-A0D70CC5B8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3C84F6-6D24-B585-0119-8DF5385CE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04A24-6506-4F02-8D53-8DCD2155CD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480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4F0318-BD39-EF61-E9B0-E89365B938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6EE2D4-3FD4-C978-421B-0295FCA1B9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4B01FA-340C-3A2A-CF39-296E764DF4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F6833-C2A8-4EFB-BFED-516180E28A77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639F38-63D1-CD54-C358-D115A0DBF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9AE2E5-8B54-C563-C072-5E5CE49C8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04A24-6506-4F02-8D53-8DCD2155CD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510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6E5B25-2D49-E895-896D-3741D2FEC0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8D3632-D016-55C5-43CA-2BB6FC6811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A7B8BF-EAAE-F3B9-DEF6-0CE60704B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F6833-C2A8-4EFB-BFED-516180E28A77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231178-45CE-11A8-5F16-3B3FC0E1D1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A9D200-04DD-B94B-278A-F9DBE2C81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04A24-6506-4F02-8D53-8DCD2155CD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340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A77CB4-072F-9268-F4F2-87F8556AEA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A27A54-AA18-96E5-9200-59464D378C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564B4F-7B96-134F-F60C-8BB6432EEF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4AF864-92F0-01F3-5E53-E0CACB56D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F6833-C2A8-4EFB-BFED-516180E28A77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4A01CB-A896-72C7-95E8-5A8140FCC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5BFC4F-097E-5E34-2B4F-9A325BF92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04A24-6506-4F02-8D53-8DCD2155CD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798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EC879-DD62-DEBE-1CB5-39166EB38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7911F3-CBD8-E6CD-8360-1B264F6F48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1199D2-DD47-B555-B50B-66A98FDDCE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D8E0CA5-9B08-4CF3-8118-E79F3CE0B8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2A39EC-8C1E-9FB7-B376-E6BF9DED01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3FF4A3-06B4-0828-8960-D87C6F340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F6833-C2A8-4EFB-BFED-516180E28A77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ABE88FD-40E7-388F-AD2A-BB28E4ACB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F1D7351-01FB-5B3E-33E7-6BF8282FD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04A24-6506-4F02-8D53-8DCD2155CD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521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07CD90-19EC-BE9E-5FFE-EB9CC4E9A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1234D0-A3A8-5B7E-50D8-D0CA45A732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F6833-C2A8-4EFB-BFED-516180E28A77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D24304-8A20-6179-79CC-444A42DCA0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976A28-BBB4-92E2-5C0B-E25CB19118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04A24-6506-4F02-8D53-8DCD2155CD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29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CFC2405-3F9F-FD9F-A3BC-CBEEBAA74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F6833-C2A8-4EFB-BFED-516180E28A77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BE5B336-561B-1605-D362-8F6349850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790F5D-657B-9237-10C1-08E72539A7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04A24-6506-4F02-8D53-8DCD2155CD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845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9EFCCD-5D8F-BBD5-E9DF-A699CF50EB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59E23C-359C-6213-B0A8-1A7DC2D4A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93D78D-2076-F4BD-53A0-F19242009B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BC633B-C0AA-5740-C43A-A149FBB48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F6833-C2A8-4EFB-BFED-516180E28A77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3E1113-4ABD-2A9B-FA3E-E43AB0833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7695C3-CA98-7B00-D6B6-3C0E9B568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04A24-6506-4F02-8D53-8DCD2155CD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046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B89483-0D73-8F4C-EEDE-D705646BD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1FF0500-155D-2DD5-AD24-9D9092A4BB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62A733-D178-0D20-5FD6-5E26B6C5E8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B5DB66-0378-2F08-F523-376730C45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F6833-C2A8-4EFB-BFED-516180E28A77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71D163-31F9-BD24-E13F-5D5A9CCD4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4A762-0113-6675-EE22-F83C4FA80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04A24-6506-4F02-8D53-8DCD2155CD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5186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98123-AD51-8285-3A53-16A83149E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2083D1-F061-4688-4A1D-F68A8B557C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BC06AD-5A2B-77B4-9A71-B208EB74B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F6833-C2A8-4EFB-BFED-516180E28A77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85746F-B002-D655-C5BD-50271AE6FA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A3C1B1-0F40-6569-C618-1A76B4D80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04A24-6506-4F02-8D53-8DCD2155CD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525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D4DEB56-ADC0-DD52-07B0-B846DF14E7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2089CA-46E1-D323-F31A-8FB04E80AF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BDEDEC-2CBC-249F-4606-20AE0E38D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F6833-C2A8-4EFB-BFED-516180E28A77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5FEA04-2EC3-C19C-A834-90D8D43C7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745466-6F16-280C-6C38-DC5E62F14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04A24-6506-4F02-8D53-8DCD2155CD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3725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rgbClr val="1F3263"/>
                </a:solidFill>
              </a:defRPr>
            </a:lvl1pPr>
          </a:lstStyle>
          <a:p>
            <a:r>
              <a:rPr lang="en-GB" b="1"/>
              <a:t>Title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8C134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ECC2F-9413-4340-A2BB-0BDB13FDEC26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90A19-B819-4B1C-9EE7-5938938EC0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9658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alphaModFix amt="43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C1341"/>
                </a:solidFill>
                <a:latin typeface="Gill Sans MT" panose="020B0502020104020203" pitchFamily="34" charset="0"/>
                <a:cs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  <a:latin typeface="Gill Sans MT" panose="020B0502020104020203" pitchFamily="34" charset="0"/>
                <a:cs typeface="Calibri" panose="020F0502020204030204" pitchFamily="34" charset="0"/>
              </a:defRPr>
            </a:lvl1pPr>
            <a:lvl2pPr>
              <a:defRPr>
                <a:solidFill>
                  <a:srgbClr val="002060"/>
                </a:solidFill>
                <a:latin typeface="Gill Sans MT" panose="020B0502020104020203" pitchFamily="34" charset="0"/>
                <a:cs typeface="Calibri" panose="020F0502020204030204" pitchFamily="34" charset="0"/>
              </a:defRPr>
            </a:lvl2pPr>
            <a:lvl3pPr>
              <a:defRPr>
                <a:solidFill>
                  <a:srgbClr val="002060"/>
                </a:solidFill>
                <a:latin typeface="Gill Sans MT" panose="020B0502020104020203" pitchFamily="34" charset="0"/>
                <a:cs typeface="Calibri" panose="020F0502020204030204" pitchFamily="34" charset="0"/>
              </a:defRPr>
            </a:lvl3pPr>
            <a:lvl4pPr>
              <a:defRPr>
                <a:solidFill>
                  <a:srgbClr val="002060"/>
                </a:solidFill>
                <a:latin typeface="Gill Sans MT" panose="020B0502020104020203" pitchFamily="34" charset="0"/>
                <a:cs typeface="Calibri" panose="020F0502020204030204" pitchFamily="34" charset="0"/>
              </a:defRPr>
            </a:lvl4pPr>
            <a:lvl5pPr>
              <a:defRPr>
                <a:solidFill>
                  <a:srgbClr val="002060"/>
                </a:solidFill>
                <a:latin typeface="Gill Sans MT" panose="020B0502020104020203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ECC2F-9413-4340-A2BB-0BDB13FDEC26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90A19-B819-4B1C-9EE7-5938938EC0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958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443E6A-8E23-5391-21CA-A72A4EBFFA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6AD18D-2C94-BF29-7A45-515A1343B6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F3C85E-D06B-3412-5C19-53B13085E6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0F6833-C2A8-4EFB-BFED-516180E28A77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D44275-5167-24D0-F33D-FEFF2CA3DB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CD4DB0-08C3-23E3-70EA-220D7CF335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4A24-6506-4F02-8D53-8DCD2155CD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128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CECC2F-9413-4340-A2BB-0BDB13FDEC26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090A19-B819-4B1C-9EE7-5938938EC0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36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Gill Sans MT" panose="020B0502020104020203" pitchFamily="34" charset="0"/>
          <a:ea typeface="+mj-ea"/>
          <a:cs typeface="Calibri" panose="020F05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Gill Sans MT" panose="020B0502020104020203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Gill Sans MT" panose="020B0502020104020203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Gill Sans MT" panose="020B0502020104020203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Gill Sans MT" panose="020B0502020104020203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Gill Sans MT" panose="020B0502020104020203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3.xml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4.xml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5.xml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6.xml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7.xml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F436C3-42D6-F6C0-4170-BC85BC565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433" y="593590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rgbClr val="002060"/>
                </a:solidFill>
                <a:latin typeface="Please write me a song"/>
                <a:ea typeface="Please write me a song" panose="02000603000000000000" pitchFamily="2" charset="0"/>
              </a:rPr>
              <a:t>Welcome to </a:t>
            </a:r>
            <a:br>
              <a:rPr lang="en-GB" dirty="0">
                <a:latin typeface="Please write me a song"/>
                <a:ea typeface="Please write me a song" panose="02000603000000000000" pitchFamily="2" charset="0"/>
              </a:rPr>
            </a:br>
            <a:r>
              <a:rPr lang="en-GB" dirty="0">
                <a:solidFill>
                  <a:srgbClr val="002060"/>
                </a:solidFill>
                <a:latin typeface="Please write me a song"/>
                <a:ea typeface="Please write me a song" panose="02000603000000000000" pitchFamily="2" charset="0"/>
              </a:rPr>
              <a:t>Year 7 Parent Partnership evening </a:t>
            </a:r>
            <a:br>
              <a:rPr lang="en-GB" dirty="0">
                <a:solidFill>
                  <a:srgbClr val="002060"/>
                </a:solidFill>
                <a:latin typeface="Please write me a song"/>
                <a:ea typeface="Please write me a song" panose="02000603000000000000" pitchFamily="2" charset="0"/>
              </a:rPr>
            </a:br>
            <a:r>
              <a:rPr lang="en-GB" dirty="0">
                <a:solidFill>
                  <a:srgbClr val="002060"/>
                </a:solidFill>
                <a:latin typeface="Please write me a song"/>
                <a:ea typeface="Please write me a song" panose="02000603000000000000" pitchFamily="2" charset="0"/>
              </a:rPr>
              <a:t>2025</a:t>
            </a:r>
            <a:endParaRPr lang="en-GB">
              <a:solidFill>
                <a:srgbClr val="002060"/>
              </a:solidFill>
              <a:latin typeface="Please write me a song"/>
              <a:ea typeface="Please write me a song" panose="02000603000000000000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0BBD93D-3B78-AFB7-E288-64C54EFA694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001" y="2309631"/>
            <a:ext cx="3573914" cy="353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A logo with a tree and people&#10;&#10;AI-generated content may be incorrect.">
            <a:extLst>
              <a:ext uri="{FF2B5EF4-FFF2-40B4-BE49-F238E27FC236}">
                <a16:creationId xmlns:a16="http://schemas.microsoft.com/office/drawing/2014/main" id="{B6F4E550-2C01-32B1-2EBC-5904396558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80748" y="141120"/>
            <a:ext cx="2096885" cy="2579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9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43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08DDDA5-D9F8-B307-8575-8B5F28397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6AA3B-2459-D343-43C4-A3E0048CC3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4677" y="135315"/>
            <a:ext cx="2931888" cy="1119943"/>
          </a:xfrm>
        </p:spPr>
        <p:txBody>
          <a:bodyPr>
            <a:normAutofit/>
          </a:bodyPr>
          <a:lstStyle/>
          <a:p>
            <a:r>
              <a:rPr lang="en-GB" b="1" dirty="0">
                <a:latin typeface="+mn-lt"/>
                <a:cs typeface="Calibri"/>
              </a:rPr>
              <a:t>Form 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754934-1F9E-5511-18A1-614F41451D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343" y="1160387"/>
            <a:ext cx="10515600" cy="5548766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3200" dirty="0">
                <a:latin typeface="Please write me a song"/>
                <a:cs typeface="Calibri"/>
              </a:rPr>
              <a:t>8.45am-9.05am every day</a:t>
            </a:r>
            <a:endParaRPr lang="en-GB" sz="3200" dirty="0">
              <a:latin typeface="Please write me a song"/>
            </a:endParaRPr>
          </a:p>
          <a:p>
            <a:r>
              <a:rPr lang="en-GB" sz="3200" dirty="0">
                <a:latin typeface="Please write me a song"/>
                <a:cs typeface="Calibri"/>
              </a:rPr>
              <a:t>Registration – they need to be here on time</a:t>
            </a:r>
          </a:p>
          <a:p>
            <a:r>
              <a:rPr lang="en-GB" sz="3200" dirty="0">
                <a:latin typeface="Please write me a song"/>
                <a:cs typeface="Calibri"/>
              </a:rPr>
              <a:t>We always pray together: sets calm tone for day</a:t>
            </a:r>
          </a:p>
          <a:p>
            <a:r>
              <a:rPr lang="en-GB" sz="3200" dirty="0">
                <a:latin typeface="Please write me a song"/>
                <a:cs typeface="Calibri"/>
              </a:rPr>
              <a:t>I check in with everyone and answer queries</a:t>
            </a:r>
            <a:endParaRPr lang="en-GB" sz="3200" dirty="0">
              <a:latin typeface="Please write me a song"/>
            </a:endParaRPr>
          </a:p>
          <a:p>
            <a:r>
              <a:rPr lang="en-GB" sz="3200" dirty="0">
                <a:latin typeface="Please write me a song"/>
                <a:cs typeface="Calibri"/>
              </a:rPr>
              <a:t>I check uniform and equipment</a:t>
            </a:r>
          </a:p>
          <a:p>
            <a:r>
              <a:rPr lang="en-GB" sz="3200" dirty="0">
                <a:latin typeface="Please write me a song"/>
                <a:cs typeface="Calibri"/>
              </a:rPr>
              <a:t>We have a routine:</a:t>
            </a:r>
            <a:endParaRPr lang="en-GB" sz="3200" dirty="0">
              <a:latin typeface="Please write me a song"/>
            </a:endParaRP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sz="2800" dirty="0">
                <a:latin typeface="Please write me a song"/>
                <a:cs typeface="Calibri"/>
              </a:rPr>
              <a:t>Monday        – Student bulletin (you can also view)</a:t>
            </a:r>
            <a:endParaRPr lang="en-GB" sz="2800" dirty="0">
              <a:latin typeface="Please write me a song"/>
            </a:endParaRP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sz="2800" dirty="0">
                <a:latin typeface="Please write me a song"/>
                <a:cs typeface="Calibri"/>
              </a:rPr>
              <a:t>Tuesday       –  Reading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sz="2800" dirty="0">
                <a:latin typeface="Please write me a song"/>
                <a:cs typeface="Calibri"/>
              </a:rPr>
              <a:t>Wednesday   –  Assembly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sz="2800" dirty="0">
                <a:latin typeface="Please write me a song"/>
                <a:cs typeface="Calibri"/>
              </a:rPr>
              <a:t>Thursday      –  Pastoral Curriculum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sz="2800" dirty="0">
                <a:latin typeface="Please write me a song"/>
                <a:cs typeface="Calibri"/>
              </a:rPr>
              <a:t>Friday          – Tutor choice</a:t>
            </a:r>
          </a:p>
        </p:txBody>
      </p:sp>
      <p:pic>
        <p:nvPicPr>
          <p:cNvPr id="5" name="Picture 4" descr="A logo with a tree and people&#10;&#10;AI-generated content may be incorrect.">
            <a:extLst>
              <a:ext uri="{FF2B5EF4-FFF2-40B4-BE49-F238E27FC236}">
                <a16:creationId xmlns:a16="http://schemas.microsoft.com/office/drawing/2014/main" id="{F7A07047-E117-A802-E564-D5376991DC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80748" y="141120"/>
            <a:ext cx="2096885" cy="2579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0021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43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9B194A3-E4C5-876C-1FD0-C33E2187F0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C1325-2EB7-FDF4-8862-9B78814DD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4677" y="135315"/>
            <a:ext cx="2931888" cy="1119943"/>
          </a:xfrm>
        </p:spPr>
        <p:txBody>
          <a:bodyPr>
            <a:normAutofit/>
          </a:bodyPr>
          <a:lstStyle/>
          <a:p>
            <a:r>
              <a:rPr lang="en-GB" b="1" dirty="0">
                <a:latin typeface="+mn-lt"/>
                <a:cs typeface="Calibri"/>
              </a:rPr>
              <a:t>Uniform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660945-F2D7-B37F-AAE5-38969E995F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343" y="1607911"/>
            <a:ext cx="10515600" cy="465371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3200" dirty="0">
                <a:latin typeface="Please write me a song"/>
                <a:cs typeface="Calibri"/>
              </a:rPr>
              <a:t>Year 7 students look fantastic this year – thank you!</a:t>
            </a:r>
          </a:p>
          <a:p>
            <a:r>
              <a:rPr lang="en-GB" sz="3200" dirty="0">
                <a:latin typeface="Please write me a song"/>
                <a:cs typeface="Calibri"/>
              </a:rPr>
              <a:t> Please put name label on everything</a:t>
            </a:r>
          </a:p>
          <a:p>
            <a:r>
              <a:rPr lang="en-GB" sz="3200" dirty="0">
                <a:latin typeface="Please write me a song"/>
                <a:cs typeface="Calibri"/>
              </a:rPr>
              <a:t>PE kits need a regular wash or the lockers start to smell!</a:t>
            </a:r>
          </a:p>
          <a:p>
            <a:r>
              <a:rPr lang="en-GB" sz="3200" dirty="0">
                <a:latin typeface="Please write me a song"/>
                <a:cs typeface="Calibri"/>
              </a:rPr>
              <a:t>School shoes, never trainers</a:t>
            </a:r>
          </a:p>
          <a:p>
            <a:r>
              <a:rPr lang="en-GB" sz="3200" dirty="0">
                <a:latin typeface="Please write me a song"/>
                <a:cs typeface="Calibri"/>
              </a:rPr>
              <a:t>A warm, waterproof coat and umbrella is needed</a:t>
            </a:r>
          </a:p>
          <a:p>
            <a:r>
              <a:rPr lang="en-GB" sz="3200" dirty="0">
                <a:latin typeface="Please write me a song"/>
                <a:cs typeface="Calibri"/>
              </a:rPr>
              <a:t>School website lists uniform requirements</a:t>
            </a:r>
          </a:p>
          <a:p>
            <a:r>
              <a:rPr lang="en-GB" sz="3200" dirty="0">
                <a:latin typeface="Please write me a song"/>
                <a:cs typeface="Calibri"/>
              </a:rPr>
              <a:t>Speak to Mrs Hegg if any help needed (we have some </a:t>
            </a:r>
            <a:r>
              <a:rPr lang="en-GB" sz="3200" dirty="0" err="1">
                <a:latin typeface="Please write me a song"/>
                <a:cs typeface="Calibri"/>
              </a:rPr>
              <a:t>secondhand</a:t>
            </a:r>
            <a:r>
              <a:rPr lang="en-GB" sz="3200" dirty="0">
                <a:latin typeface="Please write me a song"/>
                <a:cs typeface="Calibri"/>
              </a:rPr>
              <a:t> uniform we can share)</a:t>
            </a:r>
          </a:p>
        </p:txBody>
      </p:sp>
      <p:pic>
        <p:nvPicPr>
          <p:cNvPr id="5" name="Picture 4" descr="A logo with a tree and people&#10;&#10;AI-generated content may be incorrect.">
            <a:extLst>
              <a:ext uri="{FF2B5EF4-FFF2-40B4-BE49-F238E27FC236}">
                <a16:creationId xmlns:a16="http://schemas.microsoft.com/office/drawing/2014/main" id="{D1A92470-C887-3E08-5F7B-EA80F6E178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80748" y="141120"/>
            <a:ext cx="2096885" cy="2579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7243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43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088E79-EFD3-A9DA-296E-2073ACAA82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40EE6B-677A-0D02-2BF5-97A54FB8F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4677" y="135315"/>
            <a:ext cx="2931888" cy="1119943"/>
          </a:xfrm>
        </p:spPr>
        <p:txBody>
          <a:bodyPr>
            <a:normAutofit/>
          </a:bodyPr>
          <a:lstStyle/>
          <a:p>
            <a:r>
              <a:rPr lang="en-GB" b="1" dirty="0">
                <a:latin typeface="+mn-lt"/>
                <a:cs typeface="Calibri"/>
              </a:rPr>
              <a:t>Food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422FA9-3219-E411-2127-8ED462C026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343" y="1607911"/>
            <a:ext cx="10515600" cy="465371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3200" dirty="0">
                <a:latin typeface="Please write me a song"/>
                <a:cs typeface="Calibri"/>
              </a:rPr>
              <a:t>Year 7 students love the canteen food!</a:t>
            </a:r>
          </a:p>
          <a:p>
            <a:r>
              <a:rPr lang="en-GB" sz="3200" dirty="0">
                <a:latin typeface="Please write me a song"/>
                <a:cs typeface="Calibri"/>
              </a:rPr>
              <a:t>You can top up their accounts using </a:t>
            </a:r>
            <a:r>
              <a:rPr lang="en-GB" sz="3200" err="1">
                <a:latin typeface="Please write me a song"/>
                <a:cs typeface="Calibri"/>
              </a:rPr>
              <a:t>ScoPay</a:t>
            </a:r>
            <a:endParaRPr lang="en-GB" sz="3200">
              <a:latin typeface="Please write me a song"/>
              <a:cs typeface="Calibri"/>
            </a:endParaRPr>
          </a:p>
          <a:p>
            <a:r>
              <a:rPr lang="en-GB" sz="3200" dirty="0">
                <a:latin typeface="Please write me a song"/>
                <a:cs typeface="Calibri"/>
              </a:rPr>
              <a:t>You can also see what they are buying</a:t>
            </a:r>
          </a:p>
          <a:p>
            <a:r>
              <a:rPr lang="en-GB" sz="3200" dirty="0">
                <a:latin typeface="Please write me a song"/>
                <a:cs typeface="Calibri"/>
              </a:rPr>
              <a:t>Please keep it topped up as the canteen can't give credit as in previous years</a:t>
            </a:r>
          </a:p>
          <a:p>
            <a:r>
              <a:rPr lang="en-GB" sz="3200" dirty="0">
                <a:latin typeface="Please write me a song"/>
                <a:cs typeface="Calibri"/>
              </a:rPr>
              <a:t>We don't have lunch until 1.30pm, so students often have early lunch at 11am break OR a snack</a:t>
            </a:r>
          </a:p>
          <a:p>
            <a:r>
              <a:rPr lang="en-GB" sz="3200" dirty="0">
                <a:latin typeface="Please write me a song"/>
                <a:cs typeface="Calibri"/>
              </a:rPr>
              <a:t>Please give them lots of healthy snacks and a water bottle – well fed children learn (and behave!) better </a:t>
            </a:r>
          </a:p>
        </p:txBody>
      </p:sp>
      <p:pic>
        <p:nvPicPr>
          <p:cNvPr id="5" name="Picture 4" descr="A logo with a tree and people&#10;&#10;AI-generated content may be incorrect.">
            <a:extLst>
              <a:ext uri="{FF2B5EF4-FFF2-40B4-BE49-F238E27FC236}">
                <a16:creationId xmlns:a16="http://schemas.microsoft.com/office/drawing/2014/main" id="{8B1780C3-8A57-8E29-DBA3-71926676A2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80748" y="141120"/>
            <a:ext cx="2096885" cy="2579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33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43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1847D7E-B028-9EE2-76FC-D56247698B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780E4E-0C01-1899-9A9D-DE924D2C2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4677" y="135315"/>
            <a:ext cx="2931888" cy="1119943"/>
          </a:xfrm>
        </p:spPr>
        <p:txBody>
          <a:bodyPr>
            <a:normAutofit/>
          </a:bodyPr>
          <a:lstStyle/>
          <a:p>
            <a:r>
              <a:rPr lang="en-GB" b="1" dirty="0">
                <a:latin typeface="+mn-lt"/>
                <a:cs typeface="Calibri"/>
              </a:rPr>
              <a:t>Timetables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0A5CD8-276E-B1DB-ED5F-B14E0D2A29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676" y="2115911"/>
            <a:ext cx="10092267" cy="465371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3200" dirty="0">
                <a:latin typeface="Please write me a song"/>
                <a:cs typeface="Calibri"/>
              </a:rPr>
              <a:t>We have a 2 week timetable: Week A and B</a:t>
            </a:r>
          </a:p>
          <a:p>
            <a:r>
              <a:rPr lang="en-GB" sz="3200" dirty="0">
                <a:latin typeface="Please write me a song"/>
                <a:cs typeface="Calibri"/>
              </a:rPr>
              <a:t>Your children have a paper copy and a keyring with their timetable on it</a:t>
            </a:r>
          </a:p>
          <a:p>
            <a:r>
              <a:rPr lang="en-GB" sz="3200" dirty="0">
                <a:latin typeface="Please write me a song"/>
                <a:cs typeface="Calibri"/>
              </a:rPr>
              <a:t>You can also see their timetable on </a:t>
            </a:r>
            <a:r>
              <a:rPr lang="en-GB" sz="3200" b="1" dirty="0">
                <a:latin typeface="Please write me a song"/>
                <a:cs typeface="Calibri"/>
              </a:rPr>
              <a:t>Arbor</a:t>
            </a:r>
          </a:p>
          <a:p>
            <a:r>
              <a:rPr lang="en-GB" sz="3200" dirty="0">
                <a:latin typeface="Please write me a song"/>
                <a:cs typeface="Calibri"/>
              </a:rPr>
              <a:t>Good idea is to print off a paper copy and stick on the fridge or on their desk at home</a:t>
            </a:r>
          </a:p>
          <a:p>
            <a:r>
              <a:rPr lang="en-GB" sz="3200" dirty="0">
                <a:latin typeface="Please write me a song"/>
                <a:cs typeface="Calibri"/>
              </a:rPr>
              <a:t>They can ask me for spare copy if needed</a:t>
            </a:r>
          </a:p>
          <a:p>
            <a:r>
              <a:rPr lang="en-GB" sz="3200" dirty="0">
                <a:latin typeface="Please write me a song"/>
                <a:cs typeface="Calibri"/>
              </a:rPr>
              <a:t>Packing bags the night before school is a really good habit</a:t>
            </a:r>
          </a:p>
        </p:txBody>
      </p:sp>
      <p:pic>
        <p:nvPicPr>
          <p:cNvPr id="5" name="Picture 4" descr="A logo with a tree and people&#10;&#10;AI-generated content may be incorrect.">
            <a:extLst>
              <a:ext uri="{FF2B5EF4-FFF2-40B4-BE49-F238E27FC236}">
                <a16:creationId xmlns:a16="http://schemas.microsoft.com/office/drawing/2014/main" id="{602A9BF8-86E2-A553-C2BF-E79CB4C73D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80748" y="141120"/>
            <a:ext cx="2096885" cy="2579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0684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43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E4BE86E-74B9-B39B-9F81-D422EA451B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A45B6D-3676-7F86-9AE8-A9B00BE633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4677" y="135315"/>
            <a:ext cx="2931888" cy="1119943"/>
          </a:xfrm>
        </p:spPr>
        <p:txBody>
          <a:bodyPr>
            <a:normAutofit/>
          </a:bodyPr>
          <a:lstStyle/>
          <a:p>
            <a:r>
              <a:rPr lang="en-GB" b="1" dirty="0">
                <a:latin typeface="+mn-lt"/>
                <a:cs typeface="Calibri"/>
              </a:rPr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F5B7BA-8B5D-6C3D-1A2D-E657E72D4F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4569" y="1144723"/>
            <a:ext cx="10951028" cy="5149623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3200" dirty="0">
                <a:latin typeface="Please write me a song"/>
                <a:cs typeface="Calibri"/>
              </a:rPr>
              <a:t>Students should get around 4 hours per week in total</a:t>
            </a:r>
          </a:p>
          <a:p>
            <a:r>
              <a:rPr lang="en-GB" sz="3200" dirty="0">
                <a:latin typeface="Please write me a song"/>
                <a:cs typeface="Calibri"/>
              </a:rPr>
              <a:t>Each subject should only set up to 30 minutes homework – if your child needs longer than that, they could finish after 30 minutes and you could sign their exercise book</a:t>
            </a:r>
          </a:p>
          <a:p>
            <a:r>
              <a:rPr lang="en-GB" sz="3200" dirty="0">
                <a:latin typeface="Please write me a song"/>
                <a:cs typeface="Calibri"/>
              </a:rPr>
              <a:t>If it is taking longer than 30 minutes, the teacher will want to know</a:t>
            </a:r>
          </a:p>
          <a:p>
            <a:r>
              <a:rPr lang="en-GB" sz="3200" dirty="0">
                <a:latin typeface="Please write me a song"/>
                <a:cs typeface="Calibri"/>
              </a:rPr>
              <a:t>Students stress about homework and we don't want this – we are getting them into good routines </a:t>
            </a:r>
          </a:p>
          <a:p>
            <a:r>
              <a:rPr lang="en-GB" sz="3200" dirty="0">
                <a:latin typeface="Please write me a song"/>
                <a:cs typeface="Calibri"/>
              </a:rPr>
              <a:t>We run a homework club at lunchtime in E10 and afterschool in LR2 until 4.15pm (both are computer rooms)</a:t>
            </a:r>
          </a:p>
          <a:p>
            <a:r>
              <a:rPr lang="en-GB" sz="3200" dirty="0">
                <a:latin typeface="Please write me a song"/>
                <a:cs typeface="Calibri"/>
              </a:rPr>
              <a:t>Talk to Mrs Hegg if any concerns</a:t>
            </a:r>
          </a:p>
        </p:txBody>
      </p:sp>
      <p:pic>
        <p:nvPicPr>
          <p:cNvPr id="5" name="Picture 4" descr="A logo with a tree and people&#10;&#10;AI-generated content may be incorrect.">
            <a:extLst>
              <a:ext uri="{FF2B5EF4-FFF2-40B4-BE49-F238E27FC236}">
                <a16:creationId xmlns:a16="http://schemas.microsoft.com/office/drawing/2014/main" id="{110CAB74-202A-69BF-BE36-103DE424EC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55436" y="141120"/>
            <a:ext cx="1622197" cy="2005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2291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43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E5EFB9-4B6F-7D56-1959-A91F346F14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A56AD-3D0C-9B58-D54A-CFF4C78A1E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4677" y="135315"/>
            <a:ext cx="7515983" cy="1119943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+mn-lt"/>
                <a:cs typeface="Calibri"/>
              </a:rPr>
              <a:t>Clubs and Extra-Curricular events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85B561-0F2C-1D9C-346B-D7708F4FE7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390" y="1438577"/>
            <a:ext cx="11519505" cy="513752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3200" dirty="0">
                <a:latin typeface="Please write me a song"/>
                <a:cs typeface="Calibri"/>
              </a:rPr>
              <a:t>School is about so much more than the academic work.</a:t>
            </a:r>
          </a:p>
          <a:p>
            <a:r>
              <a:rPr lang="en-GB" sz="3200" dirty="0">
                <a:latin typeface="Please write me a song"/>
                <a:cs typeface="Calibri"/>
              </a:rPr>
              <a:t>We want your children to have fun, get some exercise, widen their friendship group, build their self-confidence...</a:t>
            </a:r>
          </a:p>
          <a:p>
            <a:r>
              <a:rPr lang="en-GB" sz="3200" dirty="0">
                <a:latin typeface="Please write me a song"/>
                <a:cs typeface="Calibri"/>
              </a:rPr>
              <a:t>Encourage your child to join at least one school club; please refer to the booklet sent out 19th September</a:t>
            </a:r>
          </a:p>
          <a:p>
            <a:r>
              <a:rPr lang="en-GB" sz="3200" b="1" dirty="0">
                <a:latin typeface="Please write me a song"/>
                <a:cs typeface="Calibri"/>
              </a:rPr>
              <a:t>Clubs are advertised each week in the </a:t>
            </a:r>
            <a:r>
              <a:rPr lang="en-GB" sz="3200" b="1" u="sng" dirty="0">
                <a:latin typeface="Please write me a song"/>
                <a:cs typeface="Calibri"/>
              </a:rPr>
              <a:t>Student bulletin </a:t>
            </a:r>
            <a:r>
              <a:rPr lang="en-GB" sz="3200" b="1" dirty="0">
                <a:latin typeface="Please write me a song"/>
                <a:cs typeface="Calibri"/>
              </a:rPr>
              <a:t>– any changes are mentioned here so students and parents should take note</a:t>
            </a:r>
            <a:endParaRPr lang="en-GB" sz="3200" b="1">
              <a:latin typeface="Please write me a song"/>
              <a:cs typeface="Calibri"/>
            </a:endParaRPr>
          </a:p>
          <a:p>
            <a:r>
              <a:rPr lang="en-GB" sz="3200" dirty="0">
                <a:latin typeface="Please write me a song"/>
                <a:cs typeface="Calibri"/>
              </a:rPr>
              <a:t>Other places to go at lunchtime: the LRC or the Chapel or E10</a:t>
            </a:r>
          </a:p>
        </p:txBody>
      </p:sp>
      <p:pic>
        <p:nvPicPr>
          <p:cNvPr id="5" name="Picture 4" descr="A logo with a tree and people&#10;&#10;AI-generated content may be incorrect.">
            <a:extLst>
              <a:ext uri="{FF2B5EF4-FFF2-40B4-BE49-F238E27FC236}">
                <a16:creationId xmlns:a16="http://schemas.microsoft.com/office/drawing/2014/main" id="{ABD8D7B8-4AE7-A6A7-79B1-19D86AA2F6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88022" y="-4023"/>
            <a:ext cx="1534754" cy="1880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9896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6079524" y="1825625"/>
            <a:ext cx="524132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u="sng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75352" y="95077"/>
            <a:ext cx="11713620" cy="11421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solidFill>
                  <a:srgbClr val="C00000"/>
                </a:solidFill>
                <a:latin typeface="Please write me a song"/>
              </a:rPr>
              <a:t>Lunchtime and After school Clubs Autumn 1</a:t>
            </a:r>
            <a:endParaRPr lang="en-GB" b="1">
              <a:solidFill>
                <a:srgbClr val="C00000"/>
              </a:solidFill>
              <a:latin typeface="Please write me a song"/>
              <a:cs typeface="Calibri Light"/>
            </a:endParaRPr>
          </a:p>
        </p:txBody>
      </p:sp>
      <p:pic>
        <p:nvPicPr>
          <p:cNvPr id="6" name="Picture 5" descr="A table with text and numbers&#10;&#10;AI-generated content may be incorrect.">
            <a:extLst>
              <a:ext uri="{FF2B5EF4-FFF2-40B4-BE49-F238E27FC236}">
                <a16:creationId xmlns:a16="http://schemas.microsoft.com/office/drawing/2014/main" id="{C018C61D-37C0-BDCC-C712-B205BD0416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213" y="920632"/>
            <a:ext cx="9259997" cy="3170195"/>
          </a:xfrm>
          <a:prstGeom prst="rect">
            <a:avLst/>
          </a:prstGeom>
        </p:spPr>
      </p:pic>
      <p:pic>
        <p:nvPicPr>
          <p:cNvPr id="8" name="Picture 7" descr="A table with text and numbers&#10;&#10;AI-generated content may be incorrect.">
            <a:extLst>
              <a:ext uri="{FF2B5EF4-FFF2-40B4-BE49-F238E27FC236}">
                <a16:creationId xmlns:a16="http://schemas.microsoft.com/office/drawing/2014/main" id="{B2AEDD15-AD61-3C0E-22A9-D3E0A8C9A1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3891" y="3327584"/>
            <a:ext cx="6733067" cy="352767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1C32D38-A9AD-B128-7361-400712B41711}"/>
              </a:ext>
            </a:extLst>
          </p:cNvPr>
          <p:cNvSpPr txBox="1"/>
          <p:nvPr/>
        </p:nvSpPr>
        <p:spPr>
          <a:xfrm>
            <a:off x="-101599" y="4705586"/>
            <a:ext cx="5254976" cy="76597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ts val="2700"/>
              </a:lnSpc>
            </a:pPr>
            <a:r>
              <a:rPr lang="en-GB" sz="2000" b="1" dirty="0">
                <a:solidFill>
                  <a:srgbClr val="C00000"/>
                </a:solidFill>
                <a:cs typeface="Arial"/>
              </a:rPr>
              <a:t>Mrs Hegg will re-send you the Clubs booklet. </a:t>
            </a:r>
          </a:p>
          <a:p>
            <a:pPr algn="ctr">
              <a:lnSpc>
                <a:spcPts val="2700"/>
              </a:lnSpc>
            </a:pPr>
            <a:r>
              <a:rPr lang="en-GB" sz="2000" b="1" dirty="0">
                <a:solidFill>
                  <a:srgbClr val="C00000"/>
                </a:solidFill>
                <a:cs typeface="Arial"/>
              </a:rPr>
              <a:t>You can also see it in your </a:t>
            </a:r>
            <a:r>
              <a:rPr lang="en-GB" sz="2000" b="1" dirty="0" err="1">
                <a:solidFill>
                  <a:srgbClr val="C00000"/>
                </a:solidFill>
                <a:cs typeface="Arial"/>
              </a:rPr>
              <a:t>Parentmails</a:t>
            </a:r>
            <a:endParaRPr lang="en-GB" sz="2000" b="1" dirty="0">
              <a:solidFill>
                <a:srgbClr val="C00000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530981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A4F7F3-4074-14A3-3612-00D8217ECD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CEE72-8309-2ABB-F44B-53813F4EEA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494" y="290666"/>
            <a:ext cx="10297132" cy="1319212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rgbClr val="AA0233"/>
                </a:solidFill>
                <a:latin typeface="Please write me a song"/>
                <a:cs typeface="Calibri"/>
              </a:rPr>
              <a:t>Other Year 7 Trips and extra-curricular experiences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E8FEA8-CFC3-6778-2152-F73D61EA1A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963" y="1821224"/>
            <a:ext cx="5241324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400" u="sng" dirty="0">
                <a:solidFill>
                  <a:srgbClr val="1F3263"/>
                </a:solidFill>
                <a:latin typeface="Please write me a song"/>
                <a:cs typeface="Calibri"/>
              </a:rPr>
              <a:t>For All: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2400" dirty="0">
                <a:solidFill>
                  <a:srgbClr val="1F3263"/>
                </a:solidFill>
                <a:latin typeface="Please write me a song"/>
                <a:cs typeface="Calibri"/>
              </a:rPr>
              <a:t>Author </a:t>
            </a:r>
            <a:r>
              <a:rPr lang="en-GB" sz="2400" dirty="0">
                <a:latin typeface="Please write me a song"/>
                <a:cs typeface="Calibri"/>
              </a:rPr>
              <a:t>visit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2400" dirty="0">
                <a:solidFill>
                  <a:srgbClr val="1F3263"/>
                </a:solidFill>
                <a:latin typeface="Please write me a song"/>
                <a:cs typeface="Calibri"/>
              </a:rPr>
              <a:t>English - Christmas Carol workshop and performance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2400" dirty="0">
                <a:solidFill>
                  <a:srgbClr val="1F3263"/>
                </a:solidFill>
                <a:latin typeface="Please write me a song"/>
                <a:cs typeface="Calibri"/>
              </a:rPr>
              <a:t>Feast day walk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2400" dirty="0">
                <a:solidFill>
                  <a:srgbClr val="1F3263"/>
                </a:solidFill>
                <a:latin typeface="Please write me a song"/>
                <a:cs typeface="Calibri"/>
              </a:rPr>
              <a:t>Maths – Junior Maths Challenge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2400" dirty="0">
                <a:solidFill>
                  <a:srgbClr val="232F5D"/>
                </a:solidFill>
                <a:latin typeface="Please write me a song"/>
                <a:cs typeface="Calibri"/>
              </a:rPr>
              <a:t>Careers talks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2400" dirty="0">
                <a:solidFill>
                  <a:srgbClr val="1F3263"/>
                </a:solidFill>
                <a:latin typeface="Please write me a song"/>
                <a:cs typeface="Calibri"/>
              </a:rPr>
              <a:t>RE – Mandir visit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2400" dirty="0">
                <a:solidFill>
                  <a:srgbClr val="1F3263"/>
                </a:solidFill>
                <a:latin typeface="Please write me a song"/>
                <a:cs typeface="Calibri"/>
              </a:rPr>
              <a:t>Reflection day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2400" dirty="0">
                <a:solidFill>
                  <a:srgbClr val="1F3263"/>
                </a:solidFill>
                <a:latin typeface="Please write me a song"/>
                <a:cs typeface="Calibri"/>
              </a:rPr>
              <a:t>Sports day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3600" dirty="0">
              <a:solidFill>
                <a:srgbClr val="1F3263"/>
              </a:solidFill>
              <a:latin typeface="Please write me a song"/>
              <a:cs typeface="Calibri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C2FABA5-F2EE-D1C1-FFBB-93821A7B2F92}"/>
              </a:ext>
            </a:extLst>
          </p:cNvPr>
          <p:cNvSpPr txBox="1">
            <a:spLocks/>
          </p:cNvSpPr>
          <p:nvPr/>
        </p:nvSpPr>
        <p:spPr>
          <a:xfrm>
            <a:off x="6079524" y="1825625"/>
            <a:ext cx="524132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u="sng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D8145F2-90A1-9933-DCA9-CC5A6960CD4E}"/>
              </a:ext>
            </a:extLst>
          </p:cNvPr>
          <p:cNvSpPr txBox="1"/>
          <p:nvPr/>
        </p:nvSpPr>
        <p:spPr>
          <a:xfrm>
            <a:off x="5365447" y="1821543"/>
            <a:ext cx="6831390" cy="355270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ts val="3375"/>
              </a:lnSpc>
            </a:pPr>
            <a:r>
              <a:rPr lang="en-GB" sz="2400" u="sng" dirty="0">
                <a:solidFill>
                  <a:srgbClr val="002060"/>
                </a:solidFill>
                <a:cs typeface="Arial"/>
              </a:rPr>
              <a:t>Opportunities</a:t>
            </a:r>
            <a:r>
              <a:rPr lang="en-GB" sz="2400" dirty="0">
                <a:solidFill>
                  <a:srgbClr val="002060"/>
                </a:solidFill>
                <a:cs typeface="Arial"/>
              </a:rPr>
              <a:t>​ for some:</a:t>
            </a:r>
          </a:p>
          <a:p>
            <a:pPr marL="228600" indent="-228600">
              <a:lnSpc>
                <a:spcPts val="3375"/>
              </a:lnSpc>
              <a:buFont typeface=""/>
              <a:buChar char="•"/>
            </a:pPr>
            <a:r>
              <a:rPr lang="en-GB" sz="2400" dirty="0">
                <a:solidFill>
                  <a:srgbClr val="002060"/>
                </a:solidFill>
                <a:cs typeface="Arial"/>
              </a:rPr>
              <a:t>Arundel Pilgrimage/ Annual Schools Mass</a:t>
            </a:r>
            <a:r>
              <a:rPr lang="en-US" sz="2400" dirty="0">
                <a:solidFill>
                  <a:srgbClr val="002060"/>
                </a:solidFill>
                <a:cs typeface="Arial"/>
              </a:rPr>
              <a:t>​</a:t>
            </a:r>
          </a:p>
          <a:p>
            <a:pPr marL="228600" indent="-228600">
              <a:lnSpc>
                <a:spcPts val="3375"/>
              </a:lnSpc>
              <a:buFont typeface=""/>
              <a:buChar char="•"/>
            </a:pPr>
            <a:r>
              <a:rPr lang="en-GB" sz="2400" dirty="0">
                <a:solidFill>
                  <a:srgbClr val="002060"/>
                </a:solidFill>
                <a:cs typeface="Arial"/>
              </a:rPr>
              <a:t>Student leadership action team (SALT)</a:t>
            </a:r>
            <a:r>
              <a:rPr lang="en-US" sz="2400" dirty="0">
                <a:solidFill>
                  <a:srgbClr val="002060"/>
                </a:solidFill>
                <a:cs typeface="Arial"/>
              </a:rPr>
              <a:t>​</a:t>
            </a:r>
          </a:p>
          <a:p>
            <a:pPr marL="228600" indent="-228600">
              <a:lnSpc>
                <a:spcPts val="3375"/>
              </a:lnSpc>
              <a:buFont typeface=""/>
              <a:buChar char="•"/>
            </a:pPr>
            <a:r>
              <a:rPr lang="en-GB" sz="2400" err="1">
                <a:solidFill>
                  <a:srgbClr val="002060"/>
                </a:solidFill>
                <a:cs typeface="Arial"/>
              </a:rPr>
              <a:t>SATROFest</a:t>
            </a:r>
            <a:r>
              <a:rPr lang="en-GB" sz="2400" dirty="0">
                <a:solidFill>
                  <a:srgbClr val="002060"/>
                </a:solidFill>
                <a:cs typeface="Arial"/>
              </a:rPr>
              <a:t> </a:t>
            </a:r>
            <a:r>
              <a:rPr lang="en-US" sz="2400" dirty="0">
                <a:solidFill>
                  <a:srgbClr val="002060"/>
                </a:solidFill>
                <a:cs typeface="Arial"/>
              </a:rPr>
              <a:t>​</a:t>
            </a:r>
          </a:p>
          <a:p>
            <a:pPr marL="228600" indent="-228600">
              <a:lnSpc>
                <a:spcPts val="3375"/>
              </a:lnSpc>
              <a:buFont typeface=""/>
              <a:buChar char="•"/>
            </a:pPr>
            <a:r>
              <a:rPr lang="en-GB" sz="2400" dirty="0">
                <a:solidFill>
                  <a:srgbClr val="002060"/>
                </a:solidFill>
                <a:cs typeface="Arial"/>
              </a:rPr>
              <a:t>Theatre Trip – Hercules'</a:t>
            </a:r>
            <a:r>
              <a:rPr lang="en-US" sz="2400" dirty="0">
                <a:solidFill>
                  <a:srgbClr val="002060"/>
                </a:solidFill>
                <a:cs typeface="Arial"/>
              </a:rPr>
              <a:t>​</a:t>
            </a:r>
          </a:p>
          <a:p>
            <a:pPr marL="228600" indent="-228600">
              <a:lnSpc>
                <a:spcPts val="3375"/>
              </a:lnSpc>
              <a:buFont typeface=""/>
              <a:buChar char="•"/>
            </a:pPr>
            <a:r>
              <a:rPr lang="en-GB" sz="2400" dirty="0">
                <a:solidFill>
                  <a:srgbClr val="002060"/>
                </a:solidFill>
                <a:cs typeface="Arial"/>
              </a:rPr>
              <a:t>Thorpe Park rewards trip </a:t>
            </a:r>
            <a:r>
              <a:rPr lang="en-US" sz="2400" dirty="0">
                <a:solidFill>
                  <a:srgbClr val="002060"/>
                </a:solidFill>
                <a:cs typeface="Arial"/>
              </a:rPr>
              <a:t>​</a:t>
            </a:r>
          </a:p>
          <a:p>
            <a:pPr marL="228600" indent="-228600">
              <a:lnSpc>
                <a:spcPts val="3375"/>
              </a:lnSpc>
              <a:buFont typeface=""/>
              <a:buChar char="•"/>
            </a:pPr>
            <a:r>
              <a:rPr lang="en-GB" sz="2400" dirty="0">
                <a:solidFill>
                  <a:srgbClr val="002060"/>
                </a:solidFill>
                <a:cs typeface="Arial"/>
              </a:rPr>
              <a:t>Worth Abbey/Good Shepherd Celebration </a:t>
            </a:r>
            <a:r>
              <a:rPr lang="en-US" sz="2400" dirty="0">
                <a:solidFill>
                  <a:srgbClr val="002060"/>
                </a:solidFill>
                <a:cs typeface="Arial"/>
              </a:rPr>
              <a:t>​</a:t>
            </a:r>
          </a:p>
          <a:p>
            <a:pPr marL="228600" indent="-228600">
              <a:lnSpc>
                <a:spcPts val="3375"/>
              </a:lnSpc>
              <a:buFont typeface=""/>
              <a:buChar char="•"/>
            </a:pPr>
            <a:r>
              <a:rPr lang="en-GB" sz="2400" dirty="0">
                <a:solidFill>
                  <a:srgbClr val="002060"/>
                </a:solidFill>
                <a:cs typeface="Arial"/>
              </a:rPr>
              <a:t>Young carers trip</a:t>
            </a:r>
          </a:p>
        </p:txBody>
      </p:sp>
      <p:pic>
        <p:nvPicPr>
          <p:cNvPr id="11" name="Picture 10" descr="A logo with a tree and people&#10;&#10;AI-generated content may be incorrect.">
            <a:extLst>
              <a:ext uri="{FF2B5EF4-FFF2-40B4-BE49-F238E27FC236}">
                <a16:creationId xmlns:a16="http://schemas.microsoft.com/office/drawing/2014/main" id="{B825C421-D759-7525-1222-5F5AB7F253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8081" y="-4023"/>
            <a:ext cx="1564695" cy="1974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453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43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881E540-15AF-D35D-04A0-88EDDA5446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31C7AB-D73B-A3DB-9A47-28EE619B4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4677" y="135315"/>
            <a:ext cx="2931888" cy="1119943"/>
          </a:xfrm>
        </p:spPr>
        <p:txBody>
          <a:bodyPr>
            <a:normAutofit/>
          </a:bodyPr>
          <a:lstStyle/>
          <a:p>
            <a:r>
              <a:rPr lang="en-GB" b="1" dirty="0">
                <a:latin typeface="+mn-lt"/>
                <a:cs typeface="Calibri"/>
              </a:rPr>
              <a:t>Behaviour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FED4D-1C62-64A5-6264-A4743A75C0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962" y="1257149"/>
            <a:ext cx="10624456" cy="5149623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3200" dirty="0">
                <a:latin typeface="Please write me a song"/>
                <a:cs typeface="Calibri"/>
              </a:rPr>
              <a:t>We want to encourage a very positive culture so reward students with as many house points as we can</a:t>
            </a:r>
          </a:p>
          <a:p>
            <a:r>
              <a:rPr lang="en-GB" sz="3200" dirty="0">
                <a:latin typeface="Please write me a song"/>
                <a:cs typeface="Calibri"/>
              </a:rPr>
              <a:t>You can see how your child is doing on </a:t>
            </a:r>
            <a:r>
              <a:rPr lang="en-GB" sz="3200" b="1" dirty="0">
                <a:latin typeface="Please write me a song"/>
                <a:cs typeface="Calibri"/>
              </a:rPr>
              <a:t>Arbor</a:t>
            </a:r>
            <a:endParaRPr lang="en-GB" sz="3200" b="1">
              <a:latin typeface="Please write me a song"/>
              <a:cs typeface="Calibri"/>
            </a:endParaRPr>
          </a:p>
          <a:p>
            <a:r>
              <a:rPr lang="en-GB" sz="3200" dirty="0">
                <a:latin typeface="Please write me a song"/>
                <a:cs typeface="Calibri"/>
              </a:rPr>
              <a:t>We celebrate good behaviour as often as we can – thanks for doing the same at home!</a:t>
            </a:r>
          </a:p>
          <a:p>
            <a:r>
              <a:rPr lang="en-GB" sz="3200" dirty="0">
                <a:latin typeface="Please write me a song"/>
                <a:cs typeface="Calibri"/>
              </a:rPr>
              <a:t>If you see any Cautions listed on Arbor, you can read the teacher's comments to see why the Caution has been given</a:t>
            </a:r>
          </a:p>
          <a:p>
            <a:r>
              <a:rPr lang="en-GB" sz="3200" dirty="0">
                <a:latin typeface="Please write me a song"/>
                <a:cs typeface="Calibri"/>
              </a:rPr>
              <a:t>We expect children to accept Cautions and 'take them on the chin' and learn from them</a:t>
            </a:r>
          </a:p>
          <a:p>
            <a:r>
              <a:rPr lang="en-GB" sz="3200" dirty="0">
                <a:latin typeface="Please write me a song"/>
                <a:cs typeface="Calibri"/>
              </a:rPr>
              <a:t>If you think a genuine mistake has been made, get in touch with teacher or myself (or Mrs Hegg if a wider concern)</a:t>
            </a:r>
          </a:p>
        </p:txBody>
      </p:sp>
      <p:pic>
        <p:nvPicPr>
          <p:cNvPr id="5" name="Picture 4" descr="A logo with a tree and people&#10;&#10;AI-generated content may be incorrect.">
            <a:extLst>
              <a:ext uri="{FF2B5EF4-FFF2-40B4-BE49-F238E27FC236}">
                <a16:creationId xmlns:a16="http://schemas.microsoft.com/office/drawing/2014/main" id="{B4015628-C59C-63E1-08B6-A1B3A6E448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40367" y="141120"/>
            <a:ext cx="1637266" cy="2011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2342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venirCondensedHand"/>
        <a:ea typeface=""/>
        <a:cs typeface=""/>
      </a:majorFont>
      <a:minorFont>
        <a:latin typeface="Please write me a song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 template" id="{AAA0427F-A15E-4B8E-A497-BE1B41CE36B5}" vid="{9878F84A-4B60-4640-8CC8-B4639802B6A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ersonalIdentificationData xmlns="aa0e153b-2ebb-434c-adf5-f046e89fab72" xsi:nil="true"/>
    <TaxCatchAll xmlns="aa0e153b-2ebb-434c-adf5-f046e89fab72" xsi:nil="true"/>
    <KeyStage xmlns="aa0e153b-2ebb-434c-adf5-f046e89fab72" xsi:nil="true"/>
    <Lesson xmlns="aa0e153b-2ebb-434c-adf5-f046e89fab72" xsi:nil="true"/>
    <CustomTags xmlns="aa0e153b-2ebb-434c-adf5-f046e89fab72" xsi:nil="true"/>
    <ncaa73fb29f14aa9be34a5260a4f546f xmlns="aa0e153b-2ebb-434c-adf5-f046e89fab72">
      <Terms xmlns="http://schemas.microsoft.com/office/infopath/2007/PartnerControls"/>
    </ncaa73fb29f14aa9be34a5260a4f546f>
    <Year xmlns="aa0e153b-2ebb-434c-adf5-f046e89fab72" xsi:nil="true"/>
    <CurriculumSubject xmlns="aa0e153b-2ebb-434c-adf5-f046e89fab72">Mathematics</CurriculumSubject>
    <f4a6267d2424483886a24dcf491bede7 xmlns="aa0e153b-2ebb-434c-adf5-f046e89fab72">
      <Terms xmlns="http://schemas.microsoft.com/office/infopath/2007/PartnerControls"/>
    </f4a6267d2424483886a24dcf491bede7>
    <cd133b4e9c6f4f57b30222ac2c35c2d8 xmlns="aa0e153b-2ebb-434c-adf5-f046e89fab72">
      <Terms xmlns="http://schemas.microsoft.com/office/infopath/2007/PartnerControls"/>
    </cd133b4e9c6f4f57b30222ac2c35c2d8>
    <lcf76f155ced4ddcb4097134ff3c332f xmlns="c6fb4db4-f53e-49eb-a709-803b5d75f433">
      <Terms xmlns="http://schemas.microsoft.com/office/infopath/2007/PartnerControls"/>
    </lcf76f155ced4ddcb4097134ff3c332f>
    <l09939562f244d208e2b95f3d37b0ce3 xmlns="aa0e153b-2ebb-434c-adf5-f046e89fab72">
      <Terms xmlns="http://schemas.microsoft.com/office/infopath/2007/PartnerControls"/>
    </l09939562f244d208e2b95f3d37b0ce3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275CDA0F2D634BA5F1431BEBC74551" ma:contentTypeVersion="32" ma:contentTypeDescription="Create a new document." ma:contentTypeScope="" ma:versionID="0212f427613dcf47bb5ee1796ed3e6c3">
  <xsd:schema xmlns:xsd="http://www.w3.org/2001/XMLSchema" xmlns:xs="http://www.w3.org/2001/XMLSchema" xmlns:p="http://schemas.microsoft.com/office/2006/metadata/properties" xmlns:ns2="aa0e153b-2ebb-434c-adf5-f046e89fab72" xmlns:ns3="c6fb4db4-f53e-49eb-a709-803b5d75f433" targetNamespace="http://schemas.microsoft.com/office/2006/metadata/properties" ma:root="true" ma:fieldsID="6e34c9ac2bce937983235867cde71f05" ns2:_="" ns3:_="">
    <xsd:import namespace="aa0e153b-2ebb-434c-adf5-f046e89fab72"/>
    <xsd:import namespace="c6fb4db4-f53e-49eb-a709-803b5d75f433"/>
    <xsd:element name="properties">
      <xsd:complexType>
        <xsd:sequence>
          <xsd:element name="documentManagement">
            <xsd:complexType>
              <xsd:all>
                <xsd:element ref="ns2:l09939562f244d208e2b95f3d37b0ce3" minOccurs="0"/>
                <xsd:element ref="ns2:TaxCatchAll" minOccurs="0"/>
                <xsd:element ref="ns2:ncaa73fb29f14aa9be34a5260a4f546f" minOccurs="0"/>
                <xsd:element ref="ns2:cd133b4e9c6f4f57b30222ac2c35c2d8" minOccurs="0"/>
                <xsd:element ref="ns2:f4a6267d2424483886a24dcf491bede7" minOccurs="0"/>
                <xsd:element ref="ns2:PersonalIdentificationData" minOccurs="0"/>
                <xsd:element ref="ns2:KeyStage" minOccurs="0"/>
                <xsd:element ref="ns2:Year" minOccurs="0"/>
                <xsd:element ref="ns2:Lesson" minOccurs="0"/>
                <xsd:element ref="ns2:CustomTags" minOccurs="0"/>
                <xsd:element ref="ns2:CurriculumSubject" minOccurs="0"/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0e153b-2ebb-434c-adf5-f046e89fab72" elementFormDefault="qualified">
    <xsd:import namespace="http://schemas.microsoft.com/office/2006/documentManagement/types"/>
    <xsd:import namespace="http://schemas.microsoft.com/office/infopath/2007/PartnerControls"/>
    <xsd:element name="l09939562f244d208e2b95f3d37b0ce3" ma:index="9" nillable="true" ma:taxonomy="true" ma:internalName="l09939562f244d208e2b95f3d37b0ce3" ma:taxonomyFieldName="Topic" ma:displayName="Topic" ma:fieldId="{50993956-2f24-4d20-8e2b-95f3d37b0ce3}" ma:sspId="0e1fad58-15a3-4e69-91cf-ad0e16af21fd" ma:termSetId="3b39582d-4d6c-406f-8f96-fab3aa552e19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33f5cb0a-e361-432c-95f2-a09f1880e0a3}" ma:internalName="TaxCatchAll" ma:showField="CatchAllData" ma:web="aa0e153b-2ebb-434c-adf5-f046e89fab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ncaa73fb29f14aa9be34a5260a4f546f" ma:index="12" nillable="true" ma:taxonomy="true" ma:internalName="ncaa73fb29f14aa9be34a5260a4f546f" ma:taxonomyFieldName="Exam_x0020_Board" ma:displayName="Exam Board" ma:fieldId="{7caa73fb-29f1-4aa9-be34-a5260a4f546f}" ma:sspId="0e1fad58-15a3-4e69-91cf-ad0e16af21fd" ma:termSetId="2ec16dce-362a-4184-a149-2ccd56a34dc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cd133b4e9c6f4f57b30222ac2c35c2d8" ma:index="14" nillable="true" ma:taxonomy="true" ma:internalName="cd133b4e9c6f4f57b30222ac2c35c2d8" ma:taxonomyFieldName="Week" ma:displayName="Week" ma:fieldId="{cd133b4e-9c6f-4f57-b302-22ac2c35c2d8}" ma:sspId="0e1fad58-15a3-4e69-91cf-ad0e16af21fd" ma:termSetId="45e410ef-1b3c-45e5-920d-cf5ba8c16dee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4a6267d2424483886a24dcf491bede7" ma:index="16" nillable="true" ma:taxonomy="true" ma:internalName="f4a6267d2424483886a24dcf491bede7" ma:taxonomyFieldName="Term" ma:displayName="Term" ma:fieldId="{f4a6267d-2424-4838-86a2-4dcf491bede7}" ma:sspId="0e1fad58-15a3-4e69-91cf-ad0e16af21fd" ma:termSetId="3e964db0-c139-4310-8cea-245af24b24a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PersonalIdentificationData" ma:index="17" nillable="true" ma:displayName="Personal Identification Data" ma:internalName="Personal_x0020_Identification_x0020_Data">
      <xsd:simpleType>
        <xsd:restriction base="dms:Choice">
          <xsd:enumeration value="No"/>
          <xsd:enumeration value="Yes"/>
        </xsd:restriction>
      </xsd:simpleType>
    </xsd:element>
    <xsd:element name="KeyStage" ma:index="18" nillable="true" ma:displayName="Key Stage" ma:internalName="Key_x0020_Stage">
      <xsd:simpleType>
        <xsd:restriction base="dms:Text"/>
      </xsd:simpleType>
    </xsd:element>
    <xsd:element name="Year" ma:index="19" nillable="true" ma:displayName="Year" ma:internalName="Year">
      <xsd:simpleType>
        <xsd:restriction base="dms:Text"/>
      </xsd:simpleType>
    </xsd:element>
    <xsd:element name="Lesson" ma:index="20" nillable="true" ma:displayName="Lesson" ma:internalName="Lesson">
      <xsd:simpleType>
        <xsd:restriction base="dms:Text"/>
      </xsd:simpleType>
    </xsd:element>
    <xsd:element name="CustomTags" ma:index="21" nillable="true" ma:displayName="Custom Tags" ma:internalName="Custom_x0020_Tags">
      <xsd:simpleType>
        <xsd:restriction base="dms:Text"/>
      </xsd:simpleType>
    </xsd:element>
    <xsd:element name="CurriculumSubject" ma:index="22" nillable="true" ma:displayName="Curriculum Subject" ma:default="Mathematics" ma:internalName="Curriculum_x0020_Subject">
      <xsd:simpleType>
        <xsd:restriction base="dms:Text"/>
      </xsd:simple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fb4db4-f53e-49eb-a709-803b5d75f4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5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26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2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28" nillable="true" ma:displayName="Tags" ma:internalName="MediaServiceAutoTags" ma:readOnly="true">
      <xsd:simpleType>
        <xsd:restriction base="dms:Text"/>
      </xsd:simpleType>
    </xsd:element>
    <xsd:element name="MediaServiceGenerationTime" ma:index="2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31" nillable="true" ma:displayName="Location" ma:internalName="MediaServiceLocation" ma:readOnly="true">
      <xsd:simpleType>
        <xsd:restriction base="dms:Text"/>
      </xsd:simpleType>
    </xsd:element>
    <xsd:element name="MediaServiceOCR" ma:index="3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3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3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37" nillable="true" ma:taxonomy="true" ma:internalName="lcf76f155ced4ddcb4097134ff3c332f" ma:taxonomyFieldName="MediaServiceImageTags" ma:displayName="Image Tags" ma:readOnly="false" ma:fieldId="{5cf76f15-5ced-4ddc-b409-7134ff3c332f}" ma:taxonomyMulti="true" ma:sspId="0e1fad58-15a3-4e69-91cf-ad0e16af21f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3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9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E4C02EA-9683-4589-A13E-B34A468F9B30}">
  <ds:schemaRefs>
    <ds:schemaRef ds:uri="http://schemas.microsoft.com/office/2006/metadata/properties"/>
    <ds:schemaRef ds:uri="http://schemas.microsoft.com/office/infopath/2007/PartnerControls"/>
    <ds:schemaRef ds:uri="aa0e153b-2ebb-434c-adf5-f046e89fab72"/>
    <ds:schemaRef ds:uri="c6fb4db4-f53e-49eb-a709-803b5d75f433"/>
  </ds:schemaRefs>
</ds:datastoreItem>
</file>

<file path=customXml/itemProps2.xml><?xml version="1.0" encoding="utf-8"?>
<ds:datastoreItem xmlns:ds="http://schemas.openxmlformats.org/officeDocument/2006/customXml" ds:itemID="{5F10A34F-90C3-44EB-AC4F-BC68D55D423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E562DA9-A4E3-4FC6-BD7B-2CFCE22A338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0e153b-2ebb-434c-adf5-f046e89fab72"/>
    <ds:schemaRef ds:uri="c6fb4db4-f53e-49eb-a709-803b5d75f43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693</TotalTime>
  <Words>1853</Words>
  <Application>Microsoft Office PowerPoint</Application>
  <PresentationFormat>Widescreen</PresentationFormat>
  <Paragraphs>177</Paragraphs>
  <Slides>10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Office Theme</vt:lpstr>
      <vt:lpstr>1_Office Theme</vt:lpstr>
      <vt:lpstr>Welcome to  Year 7 Parent Partnership evening  2025</vt:lpstr>
      <vt:lpstr>Form time</vt:lpstr>
      <vt:lpstr>Uniform</vt:lpstr>
      <vt:lpstr>Food</vt:lpstr>
      <vt:lpstr>Timetables</vt:lpstr>
      <vt:lpstr>Homework</vt:lpstr>
      <vt:lpstr>Clubs and Extra-Curricular events</vt:lpstr>
      <vt:lpstr>PowerPoint Presentation</vt:lpstr>
      <vt:lpstr>Other Year 7 Trips and extra-curricular experiences</vt:lpstr>
      <vt:lpstr>Behaviour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Tutor slides</dc:title>
  <dc:creator>RHARTLEY</dc:creator>
  <cp:lastModifiedBy>DHARTLEY</cp:lastModifiedBy>
  <cp:revision>650</cp:revision>
  <dcterms:created xsi:type="dcterms:W3CDTF">2023-09-19T17:45:32Z</dcterms:created>
  <dcterms:modified xsi:type="dcterms:W3CDTF">2025-10-08T15:23:30Z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0x01010033275CDA0F2D634BA5F1431BEBC74551</vt:lpwstr>
  </property>
</Properties>
</file>